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8" r:id="rId3"/>
    <p:sldId id="259" r:id="rId4"/>
    <p:sldId id="347" r:id="rId5"/>
    <p:sldId id="348" r:id="rId6"/>
    <p:sldId id="349" r:id="rId7"/>
    <p:sldId id="262" r:id="rId8"/>
    <p:sldId id="263" r:id="rId9"/>
    <p:sldId id="346" r:id="rId10"/>
    <p:sldId id="266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53" r:id="rId19"/>
    <p:sldId id="354" r:id="rId20"/>
    <p:sldId id="355" r:id="rId21"/>
    <p:sldId id="356" r:id="rId22"/>
    <p:sldId id="367" r:id="rId23"/>
    <p:sldId id="361" r:id="rId24"/>
    <p:sldId id="363" r:id="rId25"/>
    <p:sldId id="364" r:id="rId26"/>
    <p:sldId id="365" r:id="rId27"/>
    <p:sldId id="366" r:id="rId28"/>
    <p:sldId id="291" r:id="rId29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CC"/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47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Состав акционеров - владельцев более 5% уставного капитала ПАО "МРСК Юга" на </a:t>
            </a:r>
            <a:r>
              <a:rPr lang="ru-RU" dirty="0" smtClean="0"/>
              <a:t>31.03.2019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2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78828828828829"/>
          <c:y val="0.22536336324542974"/>
          <c:w val="0.8254504504504504"/>
          <c:h val="0.46674468683933212"/>
        </c:manualLayout>
      </c:layout>
      <c:pie3D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Состав акционеров на 13.03.2017 (последнюю дату закрытия реестра владельцев именных ценных бумаг)</c:v>
                </c:pt>
              </c:strCache>
            </c:strRef>
          </c:tx>
          <c:explosion val="3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610-4208-9F52-BFEE55B7F4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610-4208-9F52-BFEE55B7F4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610-4208-9F52-BFEE55B7F4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610-4208-9F52-BFEE55B7F4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Лист1!$B$2:$B$11</c:f>
              <c:strCache>
                <c:ptCount val="4"/>
                <c:pt idx="0">
                  <c:v>Публичное акционерное общество «Российские сети»</c:v>
                </c:pt>
                <c:pt idx="1">
                  <c:v>PROTSVETANIYE HOLDINGS LIMITED</c:v>
                </c:pt>
                <c:pt idx="2">
                  <c:v>Государственная доля</c:v>
                </c:pt>
                <c:pt idx="3">
                  <c:v>Остальные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4"/>
                <c:pt idx="0">
                  <c:v>65.12</c:v>
                </c:pt>
                <c:pt idx="1">
                  <c:v>7.71</c:v>
                </c:pt>
                <c:pt idx="2">
                  <c:v>0.1</c:v>
                </c:pt>
                <c:pt idx="3" formatCode="0.00">
                  <c:v>27.07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10-4208-9F52-BFEE55B7F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2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8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31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78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1018" tIns="45497" rIns="91018" bIns="45497" anchor="ctr"/>
          <a:lstStyle>
            <a:lvl1pPr algn="l">
              <a:defRPr/>
            </a:lvl1pPr>
          </a:lstStyle>
          <a:p>
            <a:pPr defTabSz="9101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614"/>
            <a:ext cx="439048" cy="3646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8056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633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51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4" y="6356351"/>
            <a:ext cx="2895600" cy="36512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32E75-6894-4793-9ACC-FC792B74EA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18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76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39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7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13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26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07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91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89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94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31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70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93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33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566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53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4" y="6356351"/>
            <a:ext cx="2895600" cy="36512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32E75-6894-4793-9ACC-FC792B74EA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4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8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2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9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9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7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50" y="28539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09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79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75" y="406424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4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106" y="351790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5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51" y="28539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10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0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76" y="406424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5" y="51054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107" y="351792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5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2" r:id="rId14"/>
    <p:sldLayoutId id="2147483693" r:id="rId15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jp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jp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emf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emf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esenkotg\AppData\Local\Microsoft\Windows\Temporary Internet Files\Content.Outlook\4WWCS5OQ\Презентация_Опора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46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97" y="5965973"/>
            <a:ext cx="2140197" cy="86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96" y="5805996"/>
            <a:ext cx="1846551" cy="1052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9822" y="4778667"/>
            <a:ext cx="8976674" cy="101566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003399"/>
                </a:solidFill>
              </a:rPr>
              <a:t>ОСНОВНЫЕ ПОКАЗАТЕЛИ ДЕЯТЕЛЬНОСТИ </a:t>
            </a:r>
            <a:endParaRPr lang="ru-RU" altLang="ru-RU" sz="2400" b="1" dirty="0" smtClean="0">
              <a:solidFill>
                <a:srgbClr val="003399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003399"/>
                </a:solidFill>
              </a:rPr>
              <a:t>за</a:t>
            </a:r>
            <a:r>
              <a:rPr lang="ru-RU" altLang="ru-RU" sz="2400" b="1" dirty="0" smtClean="0">
                <a:solidFill>
                  <a:srgbClr val="003399"/>
                </a:solidFill>
              </a:rPr>
              <a:t> </a:t>
            </a:r>
            <a:r>
              <a:rPr lang="ru-RU" altLang="ru-RU" sz="2400" b="1" dirty="0" smtClean="0">
                <a:solidFill>
                  <a:srgbClr val="003399"/>
                </a:solidFill>
              </a:rPr>
              <a:t>1 квартал 2019 года</a:t>
            </a:r>
            <a:endParaRPr lang="ru-RU" altLang="ru-RU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25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23370" y="910628"/>
            <a:ext cx="70167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Бухгалтерская отчетность ПАО «МРСК Юга»,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подготовленная в соответствии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с Российскими стандартами бухгалтерского учета (РСБУ),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размещена на корпоративном веб-сайте ПАО «МРСК Юга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»: 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http:/www.mrsk-yuga.ru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102548" y="2359875"/>
          <a:ext cx="8938904" cy="3518378"/>
        </p:xfrm>
        <a:graphic>
          <a:graphicData uri="http://schemas.openxmlformats.org/drawingml/2006/table">
            <a:tbl>
              <a:tblPr/>
              <a:tblGrid>
                <a:gridCol w="4884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Показатели</a:t>
                      </a: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квартал 2018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(тыс. рублей)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квартал 2019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(тыс. рублей)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Выручка от реализации продукции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9 530 943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9 481 704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Себестоимость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7 966 972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8 198 890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Валовая прибыль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1 563 971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1 282 814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Прибыль до налогообложения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569 920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626 894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Чистая прибыль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441 680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1 017 659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9800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11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107506" y="745651"/>
          <a:ext cx="8938903" cy="5197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0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03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Структура затрат, тыс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рублей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46"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статьи затрат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1квартал 2018 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 квартал 2019 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8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Материальные затраты,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2 963 695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2 616 679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электроэнергия на компенсацию потерь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2 605 889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2 280 176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5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Покупная электроэнергия для реализации потребителям электроэнергии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83 101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</a:t>
                      </a: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040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4303"/>
                  </a:ext>
                </a:extLst>
              </a:tr>
              <a:tr h="420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энергия на производственные и хозяйственные нужды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119 758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120 623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8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C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ырьё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</a:rPr>
                        <a:t>и материалы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154 946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144 841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Работы и услуги производственного характера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2 401 850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2 721 882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Затраты на оплату труда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1 231 681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1 472 991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Страховые взносы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374 820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448 727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Отчисления на НПО (НПФ энергетики)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Амортизация основных средств и НМА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698 978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662 809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Прочие затраты, из них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295 949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275 803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Оплата работ и услуг сторонних 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85 778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Расходы на страхование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22 314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Налоги и сборы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117 058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20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Затраты на производство и реализацию продукции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7 966 972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8 198 890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18360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13150" y="790575"/>
            <a:ext cx="284321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Структура расходов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12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707904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graphicFrame>
        <p:nvGraphicFramePr>
          <p:cNvPr id="13" name="Объект 1"/>
          <p:cNvGraphicFramePr>
            <a:graphicFrameLocks/>
          </p:cNvGraphicFramePr>
          <p:nvPr>
            <p:extLst/>
          </p:nvPr>
        </p:nvGraphicFramePr>
        <p:xfrm>
          <a:off x="246063" y="1420813"/>
          <a:ext cx="4668837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Лист" r:id="rId6" imgW="4676740" imgH="2943341" progId="Excel.Sheet.8">
                  <p:embed/>
                </p:oleObj>
              </mc:Choice>
              <mc:Fallback>
                <p:oleObj name="Лист" r:id="rId6" imgW="4676740" imgH="2943341" progId="Excel.Sheet.8">
                  <p:embed/>
                  <p:pic>
                    <p:nvPicPr>
                      <p:cNvPr id="13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1420813"/>
                        <a:ext cx="4668837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Диаграмма 9"/>
          <p:cNvGraphicFramePr>
            <a:graphicFrameLocks/>
          </p:cNvGraphicFramePr>
          <p:nvPr>
            <p:extLst/>
          </p:nvPr>
        </p:nvGraphicFramePr>
        <p:xfrm>
          <a:off x="3832225" y="3333750"/>
          <a:ext cx="4962525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Диаграмма" r:id="rId8" imgW="4962509" imgH="2790889" progId="Excel.Chart.8">
                  <p:embed/>
                </p:oleObj>
              </mc:Choice>
              <mc:Fallback>
                <p:oleObj name="Диаграмма" r:id="rId8" imgW="4962509" imgH="2790889" progId="Excel.Chart.8">
                  <p:embed/>
                  <p:pic>
                    <p:nvPicPr>
                      <p:cNvPr id="14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225" y="3333750"/>
                        <a:ext cx="4962525" cy="279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497910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71800" y="898873"/>
            <a:ext cx="3013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Структура выручки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13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779912" y="426567"/>
            <a:ext cx="532859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graphicFrame>
        <p:nvGraphicFramePr>
          <p:cNvPr id="13" name="Объект 1"/>
          <p:cNvGraphicFramePr>
            <a:graphicFrameLocks/>
          </p:cNvGraphicFramePr>
          <p:nvPr>
            <p:extLst/>
          </p:nvPr>
        </p:nvGraphicFramePr>
        <p:xfrm>
          <a:off x="180975" y="1484313"/>
          <a:ext cx="46609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Лист" r:id="rId6" imgW="4667295" imgH="2952801" progId="Excel.Sheet.8">
                  <p:embed/>
                </p:oleObj>
              </mc:Choice>
              <mc:Fallback>
                <p:oleObj name="Лист" r:id="rId6" imgW="4667295" imgH="2952801" progId="Excel.Sheet.8">
                  <p:embed/>
                  <p:pic>
                    <p:nvPicPr>
                      <p:cNvPr id="13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484313"/>
                        <a:ext cx="4660900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Диаграмма 9"/>
          <p:cNvGraphicFramePr>
            <a:graphicFrameLocks/>
          </p:cNvGraphicFramePr>
          <p:nvPr>
            <p:extLst/>
          </p:nvPr>
        </p:nvGraphicFramePr>
        <p:xfrm>
          <a:off x="4270375" y="3160713"/>
          <a:ext cx="4676775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Диаграмма" r:id="rId8" imgW="4676740" imgH="2847924" progId="Excel.Chart.8">
                  <p:embed/>
                </p:oleObj>
              </mc:Choice>
              <mc:Fallback>
                <p:oleObj name="Диаграмма" r:id="rId8" imgW="4676740" imgH="2847924" progId="Excel.Chart.8">
                  <p:embed/>
                  <p:pic>
                    <p:nvPicPr>
                      <p:cNvPr id="14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3160713"/>
                        <a:ext cx="4676775" cy="285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77485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14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635896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855703"/>
              </p:ext>
            </p:extLst>
          </p:nvPr>
        </p:nvGraphicFramePr>
        <p:xfrm>
          <a:off x="323527" y="730403"/>
          <a:ext cx="8586812" cy="5366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8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4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 квартал 2018 года, 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тыс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рублей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Свод 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ПАО</a:t>
                      </a: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«МРСК Юга»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ч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по филиалам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Астрахань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Волгоград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Калм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Ростов</a:t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Кубань</a:t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Выручка, в т</a:t>
                      </a:r>
                      <a:r>
                        <a:rPr lang="ru-RU" sz="1100" b="1" u="none" strike="noStrike" dirty="0" smtClean="0">
                          <a:effectLst/>
                        </a:rPr>
                        <a:t>. ч</a:t>
                      </a:r>
                      <a:r>
                        <a:rPr lang="ru-RU" sz="1100" b="1" u="none" strike="noStrike" dirty="0"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9 530 943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1 378 254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2 810 833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489 324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4 850 370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 услуг по передаче электроэнергии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9 197 424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1 358 699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2 799 918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231 454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4 807 353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 услуг по технологическому присоединению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46 249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15 383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3 538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27 096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прочая деятельность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34 127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4 172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7 377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15 921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     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выручка от продажи электроэнергии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253 142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252 362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Затраты на производство и реализацию продукции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7 966 972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1 188 018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2 131 289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508 394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4 134 723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2 923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Материальные затраты, 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2 963 695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601 590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650 755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234 710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1 475 494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0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Покупная электроэнергия для реализации конечным потребителям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83 101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82 084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82098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электроэнергия на компенсацию потерь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2 605 889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557 035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564 447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129 554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1 354 853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7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энергия на производственные и хозяйственные нужды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119 758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14 612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37 608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4 612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62 803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r>
                        <a:rPr lang="ru-RU" sz="1100" u="none" strike="noStrike" dirty="0" err="1">
                          <a:effectLst/>
                        </a:rPr>
                        <a:t>ырье</a:t>
                      </a:r>
                      <a:r>
                        <a:rPr lang="ru-RU" sz="1100" u="none" strike="noStrike" dirty="0">
                          <a:effectLst/>
                        </a:rPr>
                        <a:t> и материалы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154 946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29 943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48 700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18 461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57 839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Работы и услуги производственного характера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2 401 850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168 594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741 396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51 125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1 440 733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Услуги подрядчиков по обслуживанию и ремонту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6 201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Услуги сетевых компаний по передаче э/э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2 377 770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166 409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731 081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49 696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1 430 584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- услуги "ФСК ЕЭС"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1 598 404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73 353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538 981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49 696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936 373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- услуги распределительных сетевых компаний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779 367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93 056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192 100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494 210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Прочие услуги производственного характера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9 577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4 309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3 948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Затраты на оплату труда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1 231 681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197 005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401 732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111 773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520 632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Страховые взносы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374 820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60 123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122 232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33 731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158 570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Отчисления на НПО (НПФ энергетики)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Амортизация основных средств и НМА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698 978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113 078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134 059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53 000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398 543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Прочие затраты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295 949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47 628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81 115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140 751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48703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491880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664926"/>
              </p:ext>
            </p:extLst>
          </p:nvPr>
        </p:nvGraphicFramePr>
        <p:xfrm>
          <a:off x="323527" y="819093"/>
          <a:ext cx="8424938" cy="5341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6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4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44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94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17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 квартал 2019 года, 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тыс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рублей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Свод 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ПАО</a:t>
                      </a: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«МРСК Юга»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ч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по филиалам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Астрахань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Волгоград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Калм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Ростов</a:t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Кубань</a:t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543"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Выручка, в т</a:t>
                      </a:r>
                      <a:r>
                        <a:rPr lang="ru-RU" sz="1100" b="1" u="none" strike="noStrike" dirty="0" smtClean="0">
                          <a:effectLst/>
                        </a:rPr>
                        <a:t>. ч</a:t>
                      </a:r>
                      <a:r>
                        <a:rPr lang="ru-RU" sz="1100" b="1" u="none" strike="noStrike" dirty="0"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9 481 704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1 380 696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2 801 936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466 879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4 829 808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 услуг по передаче электроэнергии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9 192 379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1 357 822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2 788 743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248 233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4 797 580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 услуг по технологическому присоединению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38 297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17 139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5 684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14 895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прочая деятельность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36 481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5 734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7 509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4 673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17 333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      выручка от продажи электроэнергии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214 548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213 393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Затраты на производство и реализацию продукции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8 198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1 231 047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2 418 046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526 186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4 018 759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2 760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Материальные затраты, 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2 616 679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543 564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694 134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221 571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1 155 654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66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Покупная электроэнергия для реализации конечным потребителям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71 040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69 652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8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электроэнергия на компенсацию потерь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2 280 176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497 318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611 638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134 844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1 036 376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энергия на производственные и хозяйственные нужды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120 623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13 012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41 707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4 192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61 347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r>
                        <a:rPr lang="ru-RU" sz="1100" u="none" strike="noStrike" dirty="0" err="1">
                          <a:effectLst/>
                        </a:rPr>
                        <a:t>ырье</a:t>
                      </a:r>
                      <a:r>
                        <a:rPr lang="ru-RU" sz="1100" u="none" strike="noStrike" dirty="0">
                          <a:effectLst/>
                        </a:rPr>
                        <a:t> и материалы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144 841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33 234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40 789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12 884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57 930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Работы и услуги производственного характера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2 721 882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216 204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882 767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54 951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1 567 953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Услуги подрядчиков по обслуживанию и ремонту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12 454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3 204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8 227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Услуги сетевых компаний по передаче э/э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2 575 624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180 031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813 154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54 547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1 527 892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- услуги "ФСК ЕЭС"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1 696 798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78 048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606 905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54 547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957 298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- услуги распределительных сетевых компаний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878 826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101 983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206 249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570 594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Прочие услуги производственного характера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133 804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35 163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66 409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31 835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Затраты на оплату труда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1 472 991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227 190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485 748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131 686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627 338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Страховые взносы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448 727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69 242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147 919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40 163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191 089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Отчисления на НПО (НПФ энергетики)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Амортизация основных средств и НМА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662 809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113 690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134 591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55 347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358 813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Прочие затраты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275 803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61 156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72 887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22 468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117 913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88952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39975" y="1341438"/>
            <a:ext cx="4391025" cy="3063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Показатели эффективности ПАО «МРСК Юга»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16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491880" y="548680"/>
            <a:ext cx="53285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8096"/>
              </p:ext>
            </p:extLst>
          </p:nvPr>
        </p:nvGraphicFramePr>
        <p:xfrm>
          <a:off x="467545" y="1903413"/>
          <a:ext cx="8352928" cy="1516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90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2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 квартал 2018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 квартал 2019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ROE, </a:t>
                      </a:r>
                      <a:r>
                        <a:rPr lang="ru-RU" sz="1400" u="none" strike="noStrike" dirty="0">
                          <a:effectLst/>
                        </a:rPr>
                        <a:t>рентабельность собственного капитала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ROA, </a:t>
                      </a:r>
                      <a:r>
                        <a:rPr lang="ru-RU" sz="1400" u="none" strike="noStrike" dirty="0">
                          <a:effectLst/>
                        </a:rPr>
                        <a:t>рентабельность 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ROTA, </a:t>
                      </a:r>
                      <a:r>
                        <a:rPr lang="ru-RU" sz="1400" u="none" strike="noStrike" dirty="0">
                          <a:effectLst/>
                        </a:rPr>
                        <a:t>доходность совокупных 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5545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159025A8-FEA9-47CD-A080-A04B2CC2CF09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5111"/>
            <a:ext cx="9144000" cy="54868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786611" y="6324637"/>
            <a:ext cx="3347864" cy="536096"/>
            <a:chOff x="5796136" y="6381330"/>
            <a:chExt cx="3250275" cy="4698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381330"/>
              <a:ext cx="1695450" cy="469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1588" y="6381330"/>
              <a:ext cx="1554823" cy="469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Номер слайда 1"/>
          <p:cNvSpPr txBox="1">
            <a:spLocks/>
          </p:cNvSpPr>
          <p:nvPr/>
        </p:nvSpPr>
        <p:spPr bwMode="auto">
          <a:xfrm>
            <a:off x="4631749" y="6433707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17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339752" y="260648"/>
            <a:ext cx="66138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Arial" charset="0"/>
                <a:cs typeface="Arial" charset="0"/>
              </a:rPr>
              <a:t>ПЕРЕХОД НА НОВУЮ </a:t>
            </a:r>
            <a:r>
              <a:rPr lang="ru-RU" altLang="ru-RU" sz="16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СИСТЕМУ ТАРИФНОГО </a:t>
            </a:r>
            <a:r>
              <a:rPr lang="ru-RU" altLang="ru-RU" sz="1600" b="1" dirty="0">
                <a:solidFill>
                  <a:srgbClr val="003399"/>
                </a:solidFill>
                <a:latin typeface="Arial" charset="0"/>
                <a:cs typeface="Arial" charset="0"/>
              </a:rPr>
              <a:t>РЕГУЛИРОВАНИЯ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50180" y="681399"/>
            <a:ext cx="8721292" cy="3893374"/>
          </a:xfrm>
          <a:prstGeom prst="rect">
            <a:avLst/>
          </a:prstGeom>
          <a:solidFill>
            <a:srgbClr val="EBF0F9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>
              <a:defRPr/>
            </a:pPr>
            <a:r>
              <a:rPr lang="ru-RU" altLang="ru-RU" sz="1300" dirty="0">
                <a:solidFill>
                  <a:srgbClr val="002060"/>
                </a:solidFill>
                <a:latin typeface="Calibri" panose="020F0502020204030204"/>
              </a:rPr>
              <a:t>Филиалы ПАО «МРСК Юга» - </a:t>
            </a:r>
            <a:r>
              <a:rPr lang="ru-RU" altLang="ru-RU" sz="1300" b="1" dirty="0">
                <a:solidFill>
                  <a:srgbClr val="002060"/>
                </a:solidFill>
                <a:latin typeface="Calibri" panose="020F0502020204030204"/>
              </a:rPr>
              <a:t>«Астраханьэнерго», «Калмэнерго» и «Ростовэнерго» </a:t>
            </a:r>
            <a:r>
              <a:rPr lang="ru-RU" altLang="ru-RU" sz="1300" u="sng" dirty="0">
                <a:solidFill>
                  <a:srgbClr val="002060"/>
                </a:solidFill>
                <a:latin typeface="Calibri" panose="020F0502020204030204"/>
              </a:rPr>
              <a:t>с 2018 года  перешли на регулирование тарифов на услуги по передаче электроэнергии методом долгосрочной индексации НВВ </a:t>
            </a:r>
            <a:r>
              <a:rPr lang="ru-RU" altLang="ru-RU" sz="1300" dirty="0">
                <a:solidFill>
                  <a:srgbClr val="002060"/>
                </a:solidFill>
                <a:latin typeface="Calibri" panose="020F0502020204030204"/>
              </a:rPr>
              <a:t>с долгосрочным периодом регулирования </a:t>
            </a:r>
            <a:r>
              <a:rPr lang="ru-RU" altLang="ru-RU" sz="1300" b="1" dirty="0">
                <a:solidFill>
                  <a:srgbClr val="002060"/>
                </a:solidFill>
                <a:latin typeface="Calibri" panose="020F0502020204030204"/>
              </a:rPr>
              <a:t>2018-2022 гг.</a:t>
            </a:r>
            <a:r>
              <a:rPr lang="ru-RU" altLang="ru-RU" sz="13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altLang="ru-RU" sz="1300" dirty="0">
                <a:solidFill>
                  <a:srgbClr val="002060"/>
                </a:solidFill>
              </a:rPr>
              <a:t>В соответствии с положениями п.38 Основ ценообразования, утв. постановлением Правительства Российской Федерации от 29.12.2011 №1178, регулирующими органами субъектов РФ осуществлена ежегодная корректировка НВВ на передачу электроэнергии филиалов ПАО «МРСК Юга».  На 2019 год установлены единые котловые тарифы на передачу электроэнергии и скорректированная НВВ филиалов:</a:t>
            </a:r>
          </a:p>
          <a:p>
            <a:pPr marL="171450" indent="-171450" algn="just" defTabSz="457200">
              <a:buFontTx/>
              <a:buChar char="-"/>
              <a:defRPr/>
            </a:pPr>
            <a:r>
              <a:rPr lang="ru-RU" altLang="ru-RU" sz="1300" dirty="0">
                <a:solidFill>
                  <a:srgbClr val="002060"/>
                </a:solidFill>
              </a:rPr>
              <a:t>для филиала «Астраханьэнерго» - постановлением Службы по тарифам Астраханской области от 26.12.2018 №157;</a:t>
            </a:r>
          </a:p>
          <a:p>
            <a:pPr marL="171450" indent="-171450" algn="just" defTabSz="457200">
              <a:buFontTx/>
              <a:buChar char="-"/>
              <a:defRPr/>
            </a:pPr>
            <a:r>
              <a:rPr lang="ru-RU" altLang="ru-RU" sz="1300" dirty="0">
                <a:solidFill>
                  <a:srgbClr val="002060"/>
                </a:solidFill>
              </a:rPr>
              <a:t>для филиала «Ростовэнерго» – постановлением Региональной службы по тарифам Ростовской области от 28.12.2018 №92/7. </a:t>
            </a:r>
          </a:p>
          <a:p>
            <a:pPr marL="171450" indent="-171450" algn="just" defTabSz="457200">
              <a:buFontTx/>
              <a:buChar char="-"/>
              <a:defRPr/>
            </a:pPr>
            <a:r>
              <a:rPr lang="ru-RU" altLang="ru-RU" sz="1300" dirty="0">
                <a:solidFill>
                  <a:srgbClr val="002060"/>
                </a:solidFill>
              </a:rPr>
              <a:t>для филиала «Калмэнерго» - приказом Региональной службы по тарифам Республики Калмыкия от 24.12.2018 №105-п/э, при этом РСТ РК обратилась в ФАС России с заявлением о согласовании превышения/принижения  утвержденных на 2019 год предельных максимальных/минимальных уровней тарифов на передачу э/э. Приказом ФАС России от 29.12.2018 №1930/18 (в редакции от 12.02.2019 №163/19</a:t>
            </a:r>
            <a:r>
              <a:rPr lang="ru-RU" altLang="ru-RU" sz="1300" dirty="0" smtClean="0">
                <a:solidFill>
                  <a:srgbClr val="002060"/>
                </a:solidFill>
              </a:rPr>
              <a:t>) в </a:t>
            </a:r>
            <a:r>
              <a:rPr lang="ru-RU" altLang="ru-RU" sz="1300" dirty="0">
                <a:solidFill>
                  <a:srgbClr val="002060"/>
                </a:solidFill>
              </a:rPr>
              <a:t>согласовании отказано и предписано устранить замечания ФАС России в срок до 01.03.2019. В связи с этим приказом РСТ РК от 25.02.2019 №23-п/э внесены изменения в приказ РСТ РК от 26.12.2017 №98-п/э об утверждении д</a:t>
            </a:r>
            <a:r>
              <a:rPr lang="ru-RU" altLang="ru-RU" sz="1300" dirty="0">
                <a:solidFill>
                  <a:srgbClr val="002060"/>
                </a:solidFill>
                <a:latin typeface="Calibri" panose="020F0502020204030204"/>
              </a:rPr>
              <a:t>олгосрочных параметров регулирования  и  НВВ «Калмэнерго» на  второй долгосрочный период регулирования в части изменения базового уровня подконтрольных расходов. Величина НВВ филиала и тарифы на 2019 год остались без изменения. Заявлением от 25.02.2019 №10/250 РСТ РК повторно обратилась в ФАС России о согласовании </a:t>
            </a:r>
            <a:r>
              <a:rPr lang="ru-RU" altLang="ru-RU" sz="1300" dirty="0">
                <a:solidFill>
                  <a:srgbClr val="002060"/>
                </a:solidFill>
              </a:rPr>
              <a:t>превышения/принижения предельных максимальных/минимальных уровней тарифов на передачу </a:t>
            </a:r>
            <a:r>
              <a:rPr lang="ru-RU" altLang="ru-RU" sz="1300" dirty="0" smtClean="0">
                <a:solidFill>
                  <a:srgbClr val="002060"/>
                </a:solidFill>
              </a:rPr>
              <a:t>э/э на 2019 год.</a:t>
            </a:r>
            <a:endParaRPr lang="ru-RU" altLang="ru-RU" sz="13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9929" y="4683099"/>
            <a:ext cx="8643640" cy="153403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defTabSz="457200">
              <a:defRPr/>
            </a:pPr>
            <a:endParaRPr lang="ru-RU" altLang="ru-RU" sz="1300" dirty="0">
              <a:solidFill>
                <a:srgbClr val="002060"/>
              </a:solidFill>
              <a:latin typeface="Calibri" panose="020F0502020204030204"/>
              <a:cs typeface="Arial" pitchFamily="34" charset="0"/>
            </a:endParaRPr>
          </a:p>
          <a:p>
            <a:pPr algn="just" defTabSz="457200">
              <a:defRPr/>
            </a:pPr>
            <a:r>
              <a:rPr lang="ru-RU" altLang="ru-RU" sz="1300" dirty="0">
                <a:solidFill>
                  <a:srgbClr val="002060"/>
                </a:solidFill>
                <a:latin typeface="Calibri" panose="020F0502020204030204"/>
                <a:cs typeface="Arial" pitchFamily="34" charset="0"/>
              </a:rPr>
              <a:t>Тарифы на услуги по передаче электроэнергии для филиала ПАО «МРСК Юга» - </a:t>
            </a:r>
            <a:r>
              <a:rPr lang="ru-RU" altLang="ru-RU" sz="1300" b="1" dirty="0">
                <a:solidFill>
                  <a:srgbClr val="002060"/>
                </a:solidFill>
                <a:latin typeface="Calibri" panose="020F0502020204030204"/>
                <a:cs typeface="Arial" pitchFamily="34" charset="0"/>
              </a:rPr>
              <a:t>«Волгоградэнерго»</a:t>
            </a:r>
            <a:r>
              <a:rPr lang="ru-RU" altLang="ru-RU" sz="1300" dirty="0">
                <a:solidFill>
                  <a:srgbClr val="002060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ru-RU" altLang="ru-RU" sz="1300" u="sng" dirty="0">
                <a:solidFill>
                  <a:srgbClr val="002060"/>
                </a:solidFill>
                <a:latin typeface="Calibri" panose="020F0502020204030204"/>
                <a:cs typeface="Arial" pitchFamily="34" charset="0"/>
              </a:rPr>
              <a:t>устанавливаются методом долгосрочной индексации НВВ</a:t>
            </a:r>
            <a:r>
              <a:rPr lang="ru-RU" altLang="ru-RU" sz="1300" dirty="0">
                <a:solidFill>
                  <a:srgbClr val="002060"/>
                </a:solidFill>
                <a:latin typeface="Calibri" panose="020F0502020204030204"/>
                <a:cs typeface="Arial" pitchFamily="34" charset="0"/>
              </a:rPr>
              <a:t>. </a:t>
            </a:r>
            <a:r>
              <a:rPr lang="ru-RU" altLang="ru-RU" sz="1300" dirty="0" smtClean="0">
                <a:solidFill>
                  <a:srgbClr val="002060"/>
                </a:solidFill>
                <a:latin typeface="Calibri" panose="020F0502020204030204"/>
                <a:cs typeface="Arial" pitchFamily="34" charset="0"/>
              </a:rPr>
              <a:t>Приказом </a:t>
            </a:r>
            <a:r>
              <a:rPr lang="ru-RU" altLang="ru-RU" sz="1300" dirty="0">
                <a:solidFill>
                  <a:srgbClr val="002060"/>
                </a:solidFill>
                <a:latin typeface="Calibri" panose="020F0502020204030204"/>
                <a:cs typeface="Arial" pitchFamily="34" charset="0"/>
              </a:rPr>
              <a:t>Комитета тарифного регулирования Волгоградской области от 26.12.2017 №48/8 установлена необходимая валовая выручка  и долгосрочные параметры регулирования </a:t>
            </a:r>
            <a:r>
              <a:rPr lang="ru-RU" altLang="ru-RU" sz="1300" b="1" dirty="0">
                <a:solidFill>
                  <a:srgbClr val="002060"/>
                </a:solidFill>
                <a:latin typeface="Calibri" panose="020F0502020204030204"/>
                <a:cs typeface="Arial" pitchFamily="34" charset="0"/>
              </a:rPr>
              <a:t>на третий долгосрочный период регулирования 2019-2023 гг. </a:t>
            </a:r>
            <a:r>
              <a:rPr lang="ru-RU" altLang="ru-RU" sz="1300" dirty="0">
                <a:solidFill>
                  <a:srgbClr val="002060"/>
                </a:solidFill>
                <a:latin typeface="Calibri" panose="020F0502020204030204"/>
                <a:cs typeface="Arial" pitchFamily="34" charset="0"/>
              </a:rPr>
              <a:t>Единые котловые тарифы на передачу электроэнергии на 2019 год установлены приказом Комитета тарифного регулирования Волгоградской области от 26.12.2018 №48/23. </a:t>
            </a:r>
          </a:p>
        </p:txBody>
      </p:sp>
    </p:spTree>
    <p:extLst>
      <p:ext uri="{BB962C8B-B14F-4D97-AF65-F5344CB8AC3E}">
        <p14:creationId xmlns:p14="http://schemas.microsoft.com/office/powerpoint/2010/main" val="218732238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159025A8-FEA9-47CD-A080-A04B2CC2CF09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796136" y="6309322"/>
            <a:ext cx="3347864" cy="541887"/>
            <a:chOff x="5796136" y="6381330"/>
            <a:chExt cx="3250275" cy="4698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381330"/>
              <a:ext cx="1695450" cy="469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1588" y="6381330"/>
              <a:ext cx="1554823" cy="469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9" y="6433707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18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123728" y="355600"/>
            <a:ext cx="6745639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Arial" charset="0"/>
                <a:cs typeface="Arial" charset="0"/>
              </a:rPr>
              <a:t>РЕГУЛИРОВАНИЕ МЕТОДОМ ДОЛГОСРОЧНОЙ ИНДЕКСАЦИИ НЕОБХОДИМОЙ ВАЛОВОЙ ВЫРУЧКИ (НВВ)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173754" y="5457205"/>
            <a:ext cx="86956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defTabSz="457200" eaLnBrk="1" hangingPunct="1">
              <a:defRPr/>
            </a:pPr>
            <a:r>
              <a:rPr lang="ru-RU" altLang="ru-RU" sz="1000" i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*) в соответствии  с постановлением Региональной службы по тарифам Ростовской области от 28.12.2018 №92/7 указана скорректированная НВВ, которая учитывает ИПР, утвержденную приказом Минэнерго России от 15.11.2018 №11</a:t>
            </a:r>
            <a:r>
              <a:rPr lang="en-US" altLang="ru-RU" sz="1000" i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@</a:t>
            </a:r>
            <a:endParaRPr lang="ru-RU" altLang="ru-RU" sz="1000" i="1" dirty="0">
              <a:solidFill>
                <a:prstClr val="black"/>
              </a:solidFill>
              <a:latin typeface="Calibri" panose="020F0502020204030204"/>
              <a:cs typeface="Arial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179388" y="1104636"/>
          <a:ext cx="8785224" cy="1821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40">
                  <a:extLst>
                    <a:ext uri="{9D8B030D-6E8A-4147-A177-3AD203B41FA5}">
                      <a16:colId xmlns:a16="http://schemas.microsoft.com/office/drawing/2014/main" val="883970876"/>
                    </a:ext>
                  </a:extLst>
                </a:gridCol>
                <a:gridCol w="4104573">
                  <a:extLst>
                    <a:ext uri="{9D8B030D-6E8A-4147-A177-3AD203B41FA5}">
                      <a16:colId xmlns:a16="http://schemas.microsoft.com/office/drawing/2014/main" val="3649907454"/>
                    </a:ext>
                  </a:extLst>
                </a:gridCol>
                <a:gridCol w="936131">
                  <a:extLst>
                    <a:ext uri="{9D8B030D-6E8A-4147-A177-3AD203B41FA5}">
                      <a16:colId xmlns:a16="http://schemas.microsoft.com/office/drawing/2014/main" val="3814782141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241187243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1623834928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2327440512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2223020295"/>
                    </a:ext>
                  </a:extLst>
                </a:gridCol>
              </a:tblGrid>
              <a:tr h="1924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№ 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п/п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Показатели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Астраханьэнерго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, второй ДПР 2018-2022г., </a:t>
                      </a:r>
                      <a:r>
                        <a:rPr lang="ru-RU" sz="12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млн.руб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589459"/>
                  </a:ext>
                </a:extLst>
              </a:tr>
              <a:tr h="190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2019*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159092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Инвестиционная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программа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243,2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477,5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220,1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795,0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1 148,7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284811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Подконтрольные и неподконтрольные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4 699,7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</a:t>
                      </a:r>
                      <a:r>
                        <a:rPr lang="ru-RU" sz="1100" u="none" strike="noStrike" dirty="0" smtClean="0">
                          <a:effectLst/>
                        </a:rPr>
                        <a:t>5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056,5</a:t>
                      </a:r>
                      <a:r>
                        <a:rPr lang="ru-RU" sz="1100" u="none" strike="noStrike" dirty="0" smtClean="0">
                          <a:effectLst/>
                        </a:rPr>
                        <a:t>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5 128,2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5 333,5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5 874,4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975165"/>
                  </a:ext>
                </a:extLst>
              </a:tr>
              <a:tr h="344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по итогам деятельности, связанные с необходимостью корректировки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НВВ, в </a:t>
                      </a:r>
                      <a:r>
                        <a:rPr lang="ru-RU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.: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759,3 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770,9   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606,6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519,0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97,4 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079313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</a:rPr>
                        <a:t>3.1.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Компенсация накопленного сглаживания</a:t>
                      </a:r>
                      <a:endParaRPr lang="ru-RU" sz="11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361,5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349,7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349,7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349,7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088754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</a:rPr>
                        <a:t>3.2.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Учтенные корректировки </a:t>
                      </a:r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итогам </a:t>
                      </a:r>
                      <a:r>
                        <a:rPr lang="ru-RU" sz="11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деятельности</a:t>
                      </a:r>
                      <a:endParaRPr lang="ru-RU" sz="11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397,8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421,2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257,0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169,3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97,4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943948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НВВ котловая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5 459,0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5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827,4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5 734,8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5 852,5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5 971,8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39914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r>
                        <a:rPr lang="ru-RU" sz="1100" u="none" strike="noStrike" dirty="0" smtClean="0">
                          <a:effectLst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Полезный отпуск (котловой), </a:t>
                      </a:r>
                      <a:r>
                        <a:rPr lang="ru-RU" sz="1100" u="none" strike="noStrike" dirty="0" err="1">
                          <a:effectLst/>
                        </a:rPr>
                        <a:t>млн.кВтч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2 813,4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2 </a:t>
                      </a:r>
                      <a:r>
                        <a:rPr lang="ru-RU" sz="1100" u="none" strike="noStrike" dirty="0" smtClean="0">
                          <a:effectLst/>
                        </a:rPr>
                        <a:t>883,2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2 841,8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2 856,1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2 870,5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394275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179388" y="3560874"/>
          <a:ext cx="8785224" cy="1859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40">
                  <a:extLst>
                    <a:ext uri="{9D8B030D-6E8A-4147-A177-3AD203B41FA5}">
                      <a16:colId xmlns:a16="http://schemas.microsoft.com/office/drawing/2014/main" val="2992721951"/>
                    </a:ext>
                  </a:extLst>
                </a:gridCol>
                <a:gridCol w="4104573">
                  <a:extLst>
                    <a:ext uri="{9D8B030D-6E8A-4147-A177-3AD203B41FA5}">
                      <a16:colId xmlns:a16="http://schemas.microsoft.com/office/drawing/2014/main" val="1406697956"/>
                    </a:ext>
                  </a:extLst>
                </a:gridCol>
                <a:gridCol w="936131">
                  <a:extLst>
                    <a:ext uri="{9D8B030D-6E8A-4147-A177-3AD203B41FA5}">
                      <a16:colId xmlns:a16="http://schemas.microsoft.com/office/drawing/2014/main" val="2603984326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2698868359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1957447180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737906194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1593787415"/>
                    </a:ext>
                  </a:extLst>
                </a:gridCol>
              </a:tblGrid>
              <a:tr h="1924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Показатели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Ростовэнерго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, второй ДПР 2018-2022г., </a:t>
                      </a:r>
                      <a:r>
                        <a:rPr lang="ru-RU" sz="12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млн.руб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17480"/>
                  </a:ext>
                </a:extLst>
              </a:tr>
              <a:tr h="190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2019*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140922"/>
                  </a:ext>
                </a:extLst>
              </a:tr>
              <a:tr h="198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4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Инвестиционная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программа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804,3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1 275,1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689,2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718,0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741,2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942481"/>
                  </a:ext>
                </a:extLst>
              </a:tr>
              <a:tr h="1771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4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Подконтрольные и неподконтрольные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17 327,4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17 </a:t>
                      </a:r>
                      <a:r>
                        <a:rPr lang="ru-RU" sz="1100" u="none" strike="noStrike" dirty="0" smtClean="0">
                          <a:effectLst/>
                        </a:rPr>
                        <a:t>622,5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18 505,5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19 038,8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19 596,6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196060"/>
                  </a:ext>
                </a:extLst>
              </a:tr>
              <a:tr h="344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4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по итогам деятельности, связанные с необходимостью корректировки НВВ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826,0   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367,5   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996,8   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1 058,7   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1 128,0   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882393"/>
                  </a:ext>
                </a:extLst>
              </a:tr>
              <a:tr h="182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</a:rPr>
                        <a:t>3.1.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Компенсация накопленного сглаживания</a:t>
                      </a:r>
                      <a:endParaRPr lang="ru-RU" sz="11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791,0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948,0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989,0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989,0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989,0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180852"/>
                  </a:ext>
                </a:extLst>
              </a:tr>
              <a:tr h="182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</a:rPr>
                        <a:t>3.2.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Учтенные корректировки </a:t>
                      </a:r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итогам </a:t>
                      </a:r>
                      <a:r>
                        <a:rPr lang="ru-RU" sz="11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деятельности</a:t>
                      </a:r>
                      <a:endParaRPr lang="ru-RU" sz="11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102,1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419,2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7,8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69,7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139,0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648905"/>
                  </a:ext>
                </a:extLst>
              </a:tr>
              <a:tr h="182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4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НВВ котловая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18 220,5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18 989,7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19 659,0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20 192,3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20 750,2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701782"/>
                  </a:ext>
                </a:extLst>
              </a:tr>
              <a:tr h="1771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r>
                        <a:rPr lang="ru-RU" sz="1100" u="none" strike="noStrike" dirty="0" smtClean="0">
                          <a:effectLst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4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Полезный отпуск (котловой), </a:t>
                      </a:r>
                      <a:r>
                        <a:rPr lang="ru-RU" sz="1100" u="none" strike="noStrike" dirty="0" err="1">
                          <a:effectLst/>
                        </a:rPr>
                        <a:t>млн.кВтч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12 510,7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12 </a:t>
                      </a:r>
                      <a:r>
                        <a:rPr lang="ru-RU" sz="1100" u="none" strike="noStrike" dirty="0" smtClean="0">
                          <a:effectLst/>
                        </a:rPr>
                        <a:t>345,0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12 510,7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12 510,7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12 510,7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613384"/>
                  </a:ext>
                </a:extLst>
              </a:tr>
            </a:tbl>
          </a:graphicData>
        </a:graphic>
      </p:graphicFrame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73752" y="2880978"/>
            <a:ext cx="87908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defTabSz="457200" eaLnBrk="1" hangingPunct="1">
              <a:defRPr/>
            </a:pPr>
            <a:r>
              <a:rPr lang="ru-RU" altLang="ru-RU" sz="1000" i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*) в соответствии с протоколом заседания коллегии СТ Астраханской области от 26.12.2018 №257, при установлении тарифов на передачу э/э на 2019 год учтена ИПР, утвержденная приказом Минэнерго  России от 15.11.2018 №11@</a:t>
            </a:r>
          </a:p>
        </p:txBody>
      </p:sp>
    </p:spTree>
    <p:extLst>
      <p:ext uri="{BB962C8B-B14F-4D97-AF65-F5344CB8AC3E}">
        <p14:creationId xmlns:p14="http://schemas.microsoft.com/office/powerpoint/2010/main" val="61067677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159025A8-FEA9-47CD-A080-A04B2CC2CF09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66" y="6404659"/>
            <a:ext cx="9144000" cy="548680"/>
          </a:xfrm>
          <a:prstGeom prst="rect">
            <a:avLst/>
          </a:prstGeom>
        </p:spPr>
      </p:pic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4631749" y="6433707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19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796136" y="6309322"/>
            <a:ext cx="3347864" cy="541887"/>
            <a:chOff x="5796136" y="6381330"/>
            <a:chExt cx="3250275" cy="46987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381330"/>
              <a:ext cx="1695450" cy="469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1588" y="6381330"/>
              <a:ext cx="1554823" cy="469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195736" y="355600"/>
            <a:ext cx="6673631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Arial" charset="0"/>
                <a:cs typeface="Arial" charset="0"/>
              </a:rPr>
              <a:t>РЕГУЛИРОВАНИЕ МЕТОДОМ ДОЛГОСРОЧНОЙ ИНДЕКСАЦИИ НЕОБХОДИМОЙ ВАЛОВОЙ ВЫРУЧКИ (НВВ)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233497" y="4159807"/>
          <a:ext cx="8790862" cy="146946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2496">
                  <a:extLst>
                    <a:ext uri="{9D8B030D-6E8A-4147-A177-3AD203B41FA5}">
                      <a16:colId xmlns:a16="http://schemas.microsoft.com/office/drawing/2014/main" val="2676522752"/>
                    </a:ext>
                  </a:extLst>
                </a:gridCol>
                <a:gridCol w="3215251">
                  <a:extLst>
                    <a:ext uri="{9D8B030D-6E8A-4147-A177-3AD203B41FA5}">
                      <a16:colId xmlns:a16="http://schemas.microsoft.com/office/drawing/2014/main" val="2689807453"/>
                    </a:ext>
                  </a:extLst>
                </a:gridCol>
                <a:gridCol w="1026623">
                  <a:extLst>
                    <a:ext uri="{9D8B030D-6E8A-4147-A177-3AD203B41FA5}">
                      <a16:colId xmlns:a16="http://schemas.microsoft.com/office/drawing/2014/main" val="4045598149"/>
                    </a:ext>
                  </a:extLst>
                </a:gridCol>
                <a:gridCol w="1026623">
                  <a:extLst>
                    <a:ext uri="{9D8B030D-6E8A-4147-A177-3AD203B41FA5}">
                      <a16:colId xmlns:a16="http://schemas.microsoft.com/office/drawing/2014/main" val="2727135053"/>
                    </a:ext>
                  </a:extLst>
                </a:gridCol>
                <a:gridCol w="1026623">
                  <a:extLst>
                    <a:ext uri="{9D8B030D-6E8A-4147-A177-3AD203B41FA5}">
                      <a16:colId xmlns:a16="http://schemas.microsoft.com/office/drawing/2014/main" val="4131391068"/>
                    </a:ext>
                  </a:extLst>
                </a:gridCol>
                <a:gridCol w="1026623">
                  <a:extLst>
                    <a:ext uri="{9D8B030D-6E8A-4147-A177-3AD203B41FA5}">
                      <a16:colId xmlns:a16="http://schemas.microsoft.com/office/drawing/2014/main" val="386225878"/>
                    </a:ext>
                  </a:extLst>
                </a:gridCol>
                <a:gridCol w="1026623">
                  <a:extLst>
                    <a:ext uri="{9D8B030D-6E8A-4147-A177-3AD203B41FA5}">
                      <a16:colId xmlns:a16="http://schemas.microsoft.com/office/drawing/2014/main" val="3557403866"/>
                    </a:ext>
                  </a:extLst>
                </a:gridCol>
              </a:tblGrid>
              <a:tr h="337636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№п/п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Волгоградэнерго</a:t>
                      </a:r>
                      <a:r>
                        <a:rPr lang="ru-RU" sz="11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третий ДПР 2019-2023г</a:t>
                      </a:r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млн</a:t>
                      </a:r>
                      <a:r>
                        <a:rPr lang="ru-RU" sz="11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руб</a:t>
                      </a:r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496734"/>
                  </a:ext>
                </a:extLst>
              </a:tr>
              <a:tr h="17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ru-RU" sz="11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ru-RU" sz="11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ru-RU" sz="11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ru-RU" sz="11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ru-RU" sz="11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456643"/>
                  </a:ext>
                </a:extLst>
              </a:tr>
              <a:tr h="24947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Инвестиционная программа*</a:t>
                      </a: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438,4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468,7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430,2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412,8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432,1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97163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Подконтрольные и неподконтрольные расходы</a:t>
                      </a: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8 718,2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8 172,8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8 353,1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8 538,0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8 727,6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35872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на покупку э/э в целях компенсации потерь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1 947,7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2 006,2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2 066,4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2 128,4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2 192,2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717959"/>
                  </a:ext>
                </a:extLst>
              </a:tr>
              <a:tr h="2194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1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1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НВВ котловая</a:t>
                      </a: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10 666,0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10 178,9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10 419,4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10 666,3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10 919,8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001950"/>
                  </a:ext>
                </a:extLst>
              </a:tr>
            </a:tbl>
          </a:graphicData>
        </a:graphic>
      </p:graphicFrame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85872" y="5644963"/>
            <a:ext cx="87908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 fontAlgn="base">
              <a:spcBef>
                <a:spcPct val="0"/>
              </a:spcBef>
              <a:spcAft>
                <a:spcPct val="0"/>
              </a:spcAft>
              <a:defRPr sz="1000" i="1">
                <a:cs typeface="Arial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14400"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14400"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14400"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14400"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>
              <a:defRPr/>
            </a:pPr>
            <a:r>
              <a:rPr lang="ru-RU" altLang="ru-RU" dirty="0">
                <a:solidFill>
                  <a:prstClr val="black"/>
                </a:solidFill>
                <a:latin typeface="Calibri" panose="020F0502020204030204"/>
              </a:rPr>
              <a:t>*)  показатели по инвестициям приведены в соответствии с приказом Минэнерго России от 15.11.2018 №11@ об утверждении ИПР ПАО «МРСК Юга» на 2019-2023 гг. (в том числе в части проектов ИПР, реализуемых на территории Волгоградской области)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9480" y="3504464"/>
            <a:ext cx="8790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4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С 2019 года филиалом ПАО "МРСК Юга" - "Волгоградэнерго"  осуществлен переход в новый (третий)  долгосрочный период регулирования 2019-2023гг методом долгосрочной индексации НВВ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239135" y="1163680"/>
          <a:ext cx="8785224" cy="14671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8040">
                  <a:extLst>
                    <a:ext uri="{9D8B030D-6E8A-4147-A177-3AD203B41FA5}">
                      <a16:colId xmlns:a16="http://schemas.microsoft.com/office/drawing/2014/main" val="2455240273"/>
                    </a:ext>
                  </a:extLst>
                </a:gridCol>
                <a:gridCol w="4104573">
                  <a:extLst>
                    <a:ext uri="{9D8B030D-6E8A-4147-A177-3AD203B41FA5}">
                      <a16:colId xmlns:a16="http://schemas.microsoft.com/office/drawing/2014/main" val="4003178194"/>
                    </a:ext>
                  </a:extLst>
                </a:gridCol>
                <a:gridCol w="936131">
                  <a:extLst>
                    <a:ext uri="{9D8B030D-6E8A-4147-A177-3AD203B41FA5}">
                      <a16:colId xmlns:a16="http://schemas.microsoft.com/office/drawing/2014/main" val="2613118157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1914830039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819815275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1835572327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962601526"/>
                    </a:ext>
                  </a:extLst>
                </a:gridCol>
              </a:tblGrid>
              <a:tr h="1924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Показатели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Калмэнерго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, второй ДПР 2018-2022г., </a:t>
                      </a:r>
                      <a:r>
                        <a:rPr lang="ru-RU" sz="12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млн.руб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386816"/>
                  </a:ext>
                </a:extLst>
              </a:tr>
              <a:tr h="190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2018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2019*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823423"/>
                  </a:ext>
                </a:extLst>
              </a:tr>
              <a:tr h="177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Инвестиционная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программа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57,4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38,8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37,5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37,5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37,5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417518"/>
                  </a:ext>
                </a:extLst>
              </a:tr>
              <a:tr h="177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Подконтрольные и неподконтрольные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1 632,1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1 </a:t>
                      </a:r>
                      <a:r>
                        <a:rPr lang="ru-RU" sz="1100" u="none" strike="noStrike" dirty="0" smtClean="0">
                          <a:effectLst/>
                        </a:rPr>
                        <a:t>729,6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1 847,8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1 865,4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1 871,8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558323"/>
                  </a:ext>
                </a:extLst>
              </a:tr>
              <a:tr h="344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по итогам деятельности, связанные с необходимостью корректировки НВВ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35,0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  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7,8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69,7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139,0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067713"/>
                  </a:ext>
                </a:extLst>
              </a:tr>
              <a:tr h="177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НВВ котловая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1 667,1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729,6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1 855,6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1 935,1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2 010,7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830062"/>
                  </a:ext>
                </a:extLst>
              </a:tr>
              <a:tr h="177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r>
                        <a:rPr lang="ru-RU" sz="1100" u="none" strike="noStrike" dirty="0" smtClean="0">
                          <a:effectLst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Полезный отпуск (котловой), </a:t>
                      </a:r>
                      <a:r>
                        <a:rPr lang="ru-RU" sz="1100" u="none" strike="noStrike" dirty="0" err="1">
                          <a:effectLst/>
                        </a:rPr>
                        <a:t>млн.кВтч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              535,3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   </a:t>
                      </a:r>
                      <a:r>
                        <a:rPr lang="ru-RU" sz="1100" u="none" strike="noStrike" dirty="0" smtClean="0">
                          <a:effectLst/>
                        </a:rPr>
                        <a:t>618,0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   535,3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   535,3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   535,3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892766"/>
                  </a:ext>
                </a:extLst>
              </a:tr>
            </a:tbl>
          </a:graphicData>
        </a:graphic>
      </p:graphicFrame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14731" y="2600369"/>
            <a:ext cx="86956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defTabSz="457200" eaLnBrk="1" hangingPunct="1">
              <a:defRPr/>
            </a:pPr>
            <a:r>
              <a:rPr lang="ru-RU" altLang="ru-RU" sz="1000" i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*) в соответствии с экспертным заключением РСТ Республики Калмыкия от 20.12.2018 №1-ТСО, при установлении тарифов на передачу э/э на 2019 год учтена ИПР, утвержденная приказом Минэнерго  России от 15.11.2018 №11@</a:t>
            </a:r>
          </a:p>
        </p:txBody>
      </p:sp>
    </p:spTree>
    <p:extLst>
      <p:ext uri="{BB962C8B-B14F-4D97-AF65-F5344CB8AC3E}">
        <p14:creationId xmlns:p14="http://schemas.microsoft.com/office/powerpoint/2010/main" val="279821955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092950" y="517525"/>
            <a:ext cx="1727200" cy="30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СОДЕРЖАНИЕ</a:t>
            </a:r>
            <a:r>
              <a:rPr lang="ru-RU" altLang="ru-RU" sz="1600" i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023654"/>
              </p:ext>
            </p:extLst>
          </p:nvPr>
        </p:nvGraphicFramePr>
        <p:xfrm>
          <a:off x="705614" y="1124744"/>
          <a:ext cx="8229600" cy="4617494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7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КЛЮЧЕВЫЕ НОВОСТИ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                                      3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СТРУКТУРА АКЦИОНЕРНОГО КАПИТАЛА                                      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6    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ФОНДОВЫЙ РЫНОК                                                                                  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8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РЕШЕНИЯ, ПРИНЯТЫЕ СОВЕТОМ ДИРЕКТОРОВ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9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ОСНОВНЫЕ ФИНАНСОВО-ЭКОНОМИЧЕСКИЕ ПОКАЗАТЕЛИ                                                                                                 10                                        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ПЕРЕХОД КОМПАНИИ НА НОВУЮ СИСТЕМУ ТАРИФНОГО РЕГУЛИРОВАНИЯ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17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РЕГУЛИРОВАНИЕ МЕТОДОМ ДОЛГОСРОЧНОЙ ИНДЕКСАЦИИ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НЕОБХОДИМОЙ ВАЛОВОЙ ВЫРУЧКИ (НВВ)                                                                                                                              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18                 </a:t>
                      </a:r>
                      <a:endParaRPr kumimoji="0" lang="ru-RU" alt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ИТОГИ ТАРИФНОГО РЕГУЛИРОВАНИЯ                                                                                                                                        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                                                         </a:t>
                      </a:r>
                      <a:endParaRPr kumimoji="0" lang="ru-RU" alt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ОСНОВНЫЕ ТЕХНИЧЕСКИЕ ХАРАКТЕРИСТИКИ АКТИВОВ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21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ОСНОВНЫЕ ПОКАЗАТЕЛИ ТРАНСПОРТА ЭЛЕКТРОЭНЕРГИИ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22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ИНВЕСТИЦИОННАЯ ДЕЯТЕЛЬНОСТЬ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23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РЕАЛИЗОВАННЫЕ ПРОЕКТЫ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25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08953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159025A8-FEA9-47CD-A080-A04B2CC2CF09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796136" y="6309322"/>
            <a:ext cx="3347864" cy="541887"/>
            <a:chOff x="5796136" y="6381330"/>
            <a:chExt cx="3250275" cy="4698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381330"/>
              <a:ext cx="1695450" cy="469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1588" y="6381330"/>
              <a:ext cx="1554823" cy="469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4631749" y="6433707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20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716467" y="404817"/>
            <a:ext cx="4103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Arial" charset="0"/>
                <a:cs typeface="Arial" charset="0"/>
              </a:rPr>
              <a:t>ИТОГИ ТАРИФНОГО РЕГУЛИРОВА</a:t>
            </a:r>
            <a:r>
              <a:rPr lang="ru-RU" altLang="ru-RU" sz="1600" b="1" dirty="0">
                <a:solidFill>
                  <a:srgbClr val="0000CC"/>
                </a:solidFill>
                <a:latin typeface="Arial" charset="0"/>
                <a:cs typeface="Arial" charset="0"/>
              </a:rPr>
              <a:t>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9878" y="880252"/>
            <a:ext cx="26130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Валовая выручка, </a:t>
            </a:r>
            <a:r>
              <a:rPr lang="ru-RU" sz="16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млн.руб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600" y="2838294"/>
            <a:ext cx="8136904" cy="34656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457200">
              <a:defRPr/>
            </a:pPr>
            <a:r>
              <a:rPr lang="ru-RU" altLang="ru-RU" sz="1300" dirty="0">
                <a:solidFill>
                  <a:srgbClr val="002060"/>
                </a:solidFill>
                <a:latin typeface="Calibri" panose="020F0502020204030204"/>
              </a:rPr>
              <a:t>Среднегодовой прирост тарифа на передачу э/э </a:t>
            </a:r>
            <a:r>
              <a:rPr lang="en-US" altLang="ru-RU" sz="1300" dirty="0">
                <a:solidFill>
                  <a:srgbClr val="002060"/>
                </a:solidFill>
                <a:latin typeface="Calibri" panose="020F0502020204030204"/>
              </a:rPr>
              <a:t>CAGR  </a:t>
            </a:r>
            <a:r>
              <a:rPr lang="ru-RU" altLang="ru-RU" sz="1300" i="1" dirty="0">
                <a:solidFill>
                  <a:srgbClr val="002060"/>
                </a:solidFill>
                <a:latin typeface="Calibri" panose="020F0502020204030204"/>
              </a:rPr>
              <a:t>(отношение роста утв. тарифа </a:t>
            </a:r>
            <a:r>
              <a:rPr lang="ru-RU" altLang="ru-RU" sz="1300" i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2019 </a:t>
            </a:r>
            <a:r>
              <a:rPr lang="ru-RU" altLang="ru-RU" sz="1300" i="1" dirty="0">
                <a:solidFill>
                  <a:srgbClr val="002060"/>
                </a:solidFill>
                <a:latin typeface="Calibri" panose="020F0502020204030204"/>
              </a:rPr>
              <a:t>к 2008)  </a:t>
            </a:r>
            <a:r>
              <a:rPr lang="ru-RU" altLang="ru-RU" sz="1300" dirty="0">
                <a:solidFill>
                  <a:srgbClr val="002060"/>
                </a:solidFill>
                <a:latin typeface="Calibri" panose="020F0502020204030204"/>
              </a:rPr>
              <a:t>- </a:t>
            </a:r>
            <a:r>
              <a:rPr lang="ru-RU" altLang="ru-RU" sz="13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ru-RU" altLang="ru-RU" sz="13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12,0</a:t>
            </a:r>
            <a:r>
              <a:rPr lang="ru-RU" altLang="ru-RU" sz="13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ru-RU" altLang="ru-RU" sz="1300" b="1" dirty="0">
                <a:solidFill>
                  <a:srgbClr val="002060"/>
                </a:solidFill>
                <a:latin typeface="Calibri" panose="020F0502020204030204"/>
              </a:rPr>
              <a:t>%</a:t>
            </a:r>
            <a:endParaRPr lang="ru-RU" altLang="ru-RU" sz="6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288" y="3748092"/>
            <a:ext cx="354806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Котловой полезный отпуск, </a:t>
            </a:r>
            <a:r>
              <a:rPr lang="ru-RU" sz="16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млн.кВт.ч</a:t>
            </a:r>
            <a:endParaRPr lang="ru-RU" sz="1600" b="1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6929" y="5455960"/>
            <a:ext cx="8565075" cy="28922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457200">
              <a:defRPr/>
            </a:pPr>
            <a:r>
              <a:rPr lang="ru-RU" altLang="ru-RU" sz="1250" dirty="0">
                <a:solidFill>
                  <a:srgbClr val="002060"/>
                </a:solidFill>
                <a:latin typeface="Calibri" panose="020F0502020204030204"/>
              </a:rPr>
              <a:t>Среднегодовой прирост тарифа на передачу э/э </a:t>
            </a:r>
            <a:r>
              <a:rPr lang="en-US" altLang="ru-RU" sz="1250" dirty="0">
                <a:solidFill>
                  <a:srgbClr val="002060"/>
                </a:solidFill>
                <a:latin typeface="Calibri" panose="020F0502020204030204"/>
              </a:rPr>
              <a:t>CAGR </a:t>
            </a:r>
            <a:r>
              <a:rPr lang="ru-RU" altLang="ru-RU" sz="1250" i="1" dirty="0">
                <a:solidFill>
                  <a:srgbClr val="002060"/>
                </a:solidFill>
                <a:latin typeface="Calibri" panose="020F0502020204030204"/>
              </a:rPr>
              <a:t>(отношение роста утв. полезного отпуска  </a:t>
            </a:r>
            <a:r>
              <a:rPr lang="ru-RU" altLang="ru-RU" sz="1250" i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2019 </a:t>
            </a:r>
            <a:r>
              <a:rPr lang="ru-RU" altLang="ru-RU" sz="1250" i="1" dirty="0">
                <a:solidFill>
                  <a:srgbClr val="002060"/>
                </a:solidFill>
                <a:latin typeface="Calibri" panose="020F0502020204030204"/>
              </a:rPr>
              <a:t>к 2008) </a:t>
            </a:r>
            <a:r>
              <a:rPr lang="ru-RU" altLang="ru-RU" sz="1250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- </a:t>
            </a:r>
            <a:r>
              <a:rPr lang="ru-RU" altLang="ru-RU" sz="125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2,68 </a:t>
            </a:r>
            <a:r>
              <a:rPr lang="ru-RU" altLang="ru-RU" sz="1250" b="1" dirty="0">
                <a:solidFill>
                  <a:srgbClr val="002060"/>
                </a:solidFill>
                <a:latin typeface="Calibri" panose="020F0502020204030204"/>
              </a:rPr>
              <a:t>%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161929" y="1226327"/>
          <a:ext cx="8710075" cy="1617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527">
                  <a:extLst>
                    <a:ext uri="{9D8B030D-6E8A-4147-A177-3AD203B41FA5}">
                      <a16:colId xmlns:a16="http://schemas.microsoft.com/office/drawing/2014/main" val="1724711054"/>
                    </a:ext>
                  </a:extLst>
                </a:gridCol>
                <a:gridCol w="722631">
                  <a:extLst>
                    <a:ext uri="{9D8B030D-6E8A-4147-A177-3AD203B41FA5}">
                      <a16:colId xmlns:a16="http://schemas.microsoft.com/office/drawing/2014/main" val="522349404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2117765904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1422823448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1282134409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585732963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3942715823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761835354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328330638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469212520"/>
                    </a:ext>
                  </a:extLst>
                </a:gridCol>
                <a:gridCol w="722631">
                  <a:extLst>
                    <a:ext uri="{9D8B030D-6E8A-4147-A177-3AD203B41FA5}">
                      <a16:colId xmlns:a16="http://schemas.microsoft.com/office/drawing/2014/main" val="45258575"/>
                    </a:ext>
                  </a:extLst>
                </a:gridCol>
                <a:gridCol w="722631">
                  <a:extLst>
                    <a:ext uri="{9D8B030D-6E8A-4147-A177-3AD203B41FA5}">
                      <a16:colId xmlns:a16="http://schemas.microsoft.com/office/drawing/2014/main" val="1738171168"/>
                    </a:ext>
                  </a:extLst>
                </a:gridCol>
                <a:gridCol w="722631">
                  <a:extLst>
                    <a:ext uri="{9D8B030D-6E8A-4147-A177-3AD203B41FA5}">
                      <a16:colId xmlns:a16="http://schemas.microsoft.com/office/drawing/2014/main" val="2221174390"/>
                    </a:ext>
                  </a:extLst>
                </a:gridCol>
              </a:tblGrid>
              <a:tr h="2714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2008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2009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2010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2011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2012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2013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2014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2015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2016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2017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2018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extLst>
                  <a:ext uri="{0D108BD9-81ED-4DB2-BD59-A6C34878D82A}">
                    <a16:rowId xmlns:a16="http://schemas.microsoft.com/office/drawing/2014/main" val="1110828926"/>
                  </a:ext>
                </a:extLst>
              </a:tr>
              <a:tr h="201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«Астраханьэнерго»: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1 819,4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2 577,3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3 266,5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3 817,4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3 946,8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4 342,2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3 985,7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4 294,0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4 882,3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5 057,3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5 459,0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5 827,4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5041664"/>
                  </a:ext>
                </a:extLst>
              </a:tr>
              <a:tr h="192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«Волгоградэнерго»: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5 287,1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7 327,4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8 141,4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8 181,2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8 331,4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9 187,6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9 347,2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10 039,0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10 145,1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9 982,7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10 023,0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10 666,0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7363510"/>
                  </a:ext>
                </a:extLst>
              </a:tr>
              <a:tr h="192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«Калмэнерго»: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366,8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450,2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497,0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626,3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597,1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751,0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802,3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847,8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972,9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1 079,6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1 667,1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1 729,6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8612061"/>
                  </a:ext>
                </a:extLst>
              </a:tr>
              <a:tr h="192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«Ростовэнерго»: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6 950,4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9 367,3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10 205,9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11 194,7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12 123,9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13 395,0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14 636,5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15 889,2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16 648,2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17 183,6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18 220,5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18 989,7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5564453"/>
                  </a:ext>
                </a:extLst>
              </a:tr>
              <a:tr h="192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ПАО «МРСК Юга»: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14 423,7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19 722,2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22 110,8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23 819,6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24 999,2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27 675,8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28 771,7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31 070,0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32 648,5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33 303,2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35 369,5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37 212,6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179084"/>
                  </a:ext>
                </a:extLst>
              </a:tr>
              <a:tr h="3755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Средний тариф, коп./кВт.ч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44,71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59,32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82,40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89,91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90,70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101,15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109,62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119,31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125,68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137,02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147,30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6344302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161930" y="4129088"/>
          <a:ext cx="8710075" cy="117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527">
                  <a:extLst>
                    <a:ext uri="{9D8B030D-6E8A-4147-A177-3AD203B41FA5}">
                      <a16:colId xmlns:a16="http://schemas.microsoft.com/office/drawing/2014/main" val="3910886944"/>
                    </a:ext>
                  </a:extLst>
                </a:gridCol>
                <a:gridCol w="722631">
                  <a:extLst>
                    <a:ext uri="{9D8B030D-6E8A-4147-A177-3AD203B41FA5}">
                      <a16:colId xmlns:a16="http://schemas.microsoft.com/office/drawing/2014/main" val="1252533667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958438069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1442151153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2771469729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1457587599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3851394115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1984691144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1842530601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3653677135"/>
                    </a:ext>
                  </a:extLst>
                </a:gridCol>
                <a:gridCol w="722631">
                  <a:extLst>
                    <a:ext uri="{9D8B030D-6E8A-4147-A177-3AD203B41FA5}">
                      <a16:colId xmlns:a16="http://schemas.microsoft.com/office/drawing/2014/main" val="556773150"/>
                    </a:ext>
                  </a:extLst>
                </a:gridCol>
                <a:gridCol w="722631">
                  <a:extLst>
                    <a:ext uri="{9D8B030D-6E8A-4147-A177-3AD203B41FA5}">
                      <a16:colId xmlns:a16="http://schemas.microsoft.com/office/drawing/2014/main" val="1528123912"/>
                    </a:ext>
                  </a:extLst>
                </a:gridCol>
                <a:gridCol w="722631">
                  <a:extLst>
                    <a:ext uri="{9D8B030D-6E8A-4147-A177-3AD203B41FA5}">
                      <a16:colId xmlns:a16="http://schemas.microsoft.com/office/drawing/2014/main" val="1827522706"/>
                    </a:ext>
                  </a:extLst>
                </a:gridCol>
              </a:tblGrid>
              <a:tr h="2013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Наименование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2008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2009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2010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2011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2012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2013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2014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2015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2016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2017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2018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158" marR="9158" marT="9153" marB="0" anchor="ctr"/>
                </a:tc>
                <a:extLst>
                  <a:ext uri="{0D108BD9-81ED-4DB2-BD59-A6C34878D82A}">
                    <a16:rowId xmlns:a16="http://schemas.microsoft.com/office/drawing/2014/main" val="585815462"/>
                  </a:ext>
                </a:extLst>
              </a:tr>
              <a:tr h="2013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«Астраханьэнерго»: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3 152,5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3 304,2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3 307,7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3 178,6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3 343,0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3 432,9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2 783,0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2 823,0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2 881,3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2 839,4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2 813,4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2 883,2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9110450"/>
                  </a:ext>
                </a:extLst>
              </a:tr>
              <a:tr h="1922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«Волгоградэнерго»: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15 050,9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15 656,0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10 306,0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10 886,7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10 886,2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10 714,7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10 408,3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10 078,8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10 008,8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8 649,2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8 153,0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8 081,4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0483725"/>
                  </a:ext>
                </a:extLst>
              </a:tr>
              <a:tr h="1922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«Калмэнерго»: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418,6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399,6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388,1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384,9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372,8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437,6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438,3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431,7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421,8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444,2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535,3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5844350"/>
                  </a:ext>
                </a:extLst>
              </a:tr>
              <a:tr h="1922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«Ростовэнерго»: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13 636,0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13 889,2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12 831,9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12 043,2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12 959,2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12 775,7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12 617,0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12 708,3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12 666,0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12 372,9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12 510,7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12 345,0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2477075"/>
                  </a:ext>
                </a:extLst>
              </a:tr>
              <a:tr h="1922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ПАО «МРСК Юга»: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32 258,1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33 249,0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26 833,7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26 493,3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27 561,2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27 361,0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26 246,6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26 041,7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25 977,9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24 305,7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24 012,4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23 927,7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2993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2698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87824" y="404663"/>
            <a:ext cx="60585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3399"/>
                </a:solidFill>
              </a:rPr>
              <a:t>ОСНОВНЫЕ ТЕХНИЧЕСКИЕ ХАРАКТЕРИСТИКИ АКТИВОВ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7950" y="809625"/>
            <a:ext cx="903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</a:rPr>
              <a:t>Характеристика активов (сведения о ПС и ЛЭП) ПАО «МРСК Юга» на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31.03.2019</a:t>
            </a:r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21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921333"/>
              </p:ext>
            </p:extLst>
          </p:nvPr>
        </p:nvGraphicFramePr>
        <p:xfrm>
          <a:off x="179512" y="1119496"/>
          <a:ext cx="8730828" cy="4994976"/>
        </p:xfrm>
        <a:graphic>
          <a:graphicData uri="http://schemas.openxmlformats.org/drawingml/2006/table">
            <a:tbl>
              <a:tblPr/>
              <a:tblGrid>
                <a:gridCol w="1307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5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1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6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16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Филиал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ПАО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«МРСК Юга» - «Астраханьэнерго»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Филиал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ПАО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«МРСК Юга» - «Волгоградэнерго»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Филиал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ПАО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«МРСК Юга» - «Калмэнерго»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Филиал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ПАО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«МРСК Юга» - «Ростовэнерго»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55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и мощность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ПС</a:t>
                      </a:r>
                    </a:p>
                    <a:p>
                      <a:pPr algn="l" rtl="0" fontAlgn="ctr"/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35-220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кВ, всего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1 213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18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723,2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148,1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527,8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257,9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8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789,4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88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ПС 220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626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 110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6" marR="9525" marT="9526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4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 35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6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2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 Протяженность 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ВЛ, всего</a:t>
                      </a:r>
                    </a:p>
                  </a:txBody>
                  <a:tcPr marL="9525" marR="9525" marT="9526" marB="0" anchor="ctr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155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898,0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19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767,94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44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624,70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310,25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71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195,10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6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Протяженность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ВЛ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35-220 кВ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033,50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838,80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329,10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566,10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 в 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ВЛ 220 кВ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8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110 кВ</a:t>
                      </a:r>
                    </a:p>
                  </a:txBody>
                  <a:tcPr marL="85726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7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35 кВ</a:t>
                      </a:r>
                    </a:p>
                  </a:txBody>
                  <a:tcPr marL="85726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3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Протяженность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ВЛ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0,38-10 кВ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734,45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785,90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981,15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629,00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ВЛ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6-10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</a:p>
                  </a:txBody>
                  <a:tcPr marL="85726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401,25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957,80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342,18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5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0,38 кВ</a:t>
                      </a:r>
                    </a:p>
                  </a:txBody>
                  <a:tcPr marL="85726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333,19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828,10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638,97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584,00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8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 КЛ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, всего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577,1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355,3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443,0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201,3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577,4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62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КЛ 110-35 кВ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61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КЛ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10-0,38 кВ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344,22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503,72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022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и мощность ТП , РП 6,10/0,38 кВ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30 955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3 897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9 979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3 503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13 576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323,5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056,49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872,04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399,76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995,20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80904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159025A8-FEA9-47CD-A080-A04B2CC2CF0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00659" y="590680"/>
            <a:ext cx="63358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003399"/>
                </a:solidFill>
              </a:rPr>
              <a:t>ОСНОВНЫЕ ПОКАЗАТЕЛИ ТРАНСПОРТА ЭЛЕКТРОЭНЕРГИИ</a:t>
            </a: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16810" y="5682528"/>
            <a:ext cx="333233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endParaRPr lang="ru-RU" altLang="ru-RU" sz="105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99592" y="1196752"/>
            <a:ext cx="8010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об оказании услуг по передаче </a:t>
            </a:r>
            <a:r>
              <a:rPr lang="en-US" altLang="ru-RU" sz="1400" b="1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</a:t>
            </a:r>
            <a:r>
              <a:rPr lang="en-US" alt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b="1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</a:t>
            </a:r>
            <a:r>
              <a:rPr lang="en-US" alt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(транспорта электроэнергии</a:t>
            </a:r>
            <a:r>
              <a:rPr lang="ru-RU" alt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685800">
              <a:spcBef>
                <a:spcPct val="0"/>
              </a:spcBef>
              <a:buNone/>
            </a:pPr>
            <a:r>
              <a:rPr lang="ru-RU" alt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en-US" altLang="ru-RU" sz="1400" b="1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</a:t>
            </a:r>
            <a:r>
              <a:rPr lang="ru-RU" alt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b="1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</a:t>
            </a:r>
            <a:r>
              <a:rPr lang="ru-RU" alt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</a:t>
            </a:r>
            <a:r>
              <a:rPr lang="en-US" alt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«МРСК Юга»  за </a:t>
            </a:r>
            <a:r>
              <a:rPr lang="ru-RU" altLang="ru-RU" sz="1400" b="1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2019 </a:t>
            </a:r>
            <a:r>
              <a:rPr lang="ru-RU" alt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altLang="ru-RU" sz="1400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oup 931"/>
          <p:cNvGraphicFramePr>
            <a:graphicFrameLocks/>
          </p:cNvGraphicFramePr>
          <p:nvPr>
            <p:extLst/>
          </p:nvPr>
        </p:nvGraphicFramePr>
        <p:xfrm>
          <a:off x="611560" y="1963539"/>
          <a:ext cx="3690413" cy="3988031"/>
        </p:xfrm>
        <a:graphic>
          <a:graphicData uri="http://schemas.openxmlformats.org/drawingml/2006/table">
            <a:tbl>
              <a:tblPr/>
              <a:tblGrid>
                <a:gridCol w="1167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1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19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Филиалы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ПАО «МРСК Юга»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6" marR="342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Отпуск в сеть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6" marR="342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Полезный отпуск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6" marR="342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Общие потери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6" marR="342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6" marR="342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6" marR="342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6" marR="342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6" marR="342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1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«Астраханьэнерго»</a:t>
                      </a:r>
                    </a:p>
                  </a:txBody>
                  <a:tcPr marL="34296" marR="34296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21,96%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5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«Волгоградэнерго»</a:t>
                      </a:r>
                    </a:p>
                  </a:txBody>
                  <a:tcPr marL="34296" marR="34296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2 401,6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2 172,9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228,7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9,52%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Калмэнерго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34296" marR="34296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24,01%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1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«Ростовэнерго»</a:t>
                      </a:r>
                    </a:p>
                  </a:txBody>
                  <a:tcPr marL="34296" marR="34296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3 637,6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3 266,9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10,19%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9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ПАО «МРСК Юга»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6" marR="34296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7 171,5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6 319,1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11,89%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Group 9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901232"/>
              </p:ext>
            </p:extLst>
          </p:nvPr>
        </p:nvGraphicFramePr>
        <p:xfrm>
          <a:off x="4355977" y="1963538"/>
          <a:ext cx="4554363" cy="3994863"/>
        </p:xfrm>
        <a:graphic>
          <a:graphicData uri="http://schemas.openxmlformats.org/drawingml/2006/table">
            <a:tbl>
              <a:tblPr/>
              <a:tblGrid>
                <a:gridCol w="33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3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1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измерения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в 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5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оказанных услуг по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ПАО «МРСК Юга», в том числе: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6 439,7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6 235,1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45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Астраханьэнерго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«Волгоградэнерго»</a:t>
                      </a: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2 162,1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2 131,2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Калмэнерго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«Ростовэнерго»</a:t>
                      </a: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3 338,3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3 237,4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8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Выручка по ПАО «МРСК Юга»,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 (без НДС)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9 622,3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9 323,60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147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Астраханьэнерго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455,6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357,82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«Волгоградэнерго»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2 815,7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2 788,74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Калмэнерго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427,9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379,45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«Ростовэнерго»</a:t>
                      </a: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4 923,0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4 797,58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" y="6264586"/>
            <a:ext cx="8992083" cy="548688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09320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09320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22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90352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59338" y="50165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3399"/>
                </a:solidFill>
              </a:rPr>
              <a:t>ИНВЕСТИЦИОННАЯ ДЕЯТЕЛЬНОСТЬ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71550" y="1327150"/>
            <a:ext cx="72009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>
              <a:solidFill>
                <a:srgbClr val="6666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3399"/>
                </a:solidFill>
              </a:rPr>
              <a:t>Планируемый объем инвестиций ПАО «МРСК Юга» составляет: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>
              <a:solidFill>
                <a:srgbClr val="6666FF"/>
              </a:solidFill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23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29086"/>
              </p:ext>
            </p:extLst>
          </p:nvPr>
        </p:nvGraphicFramePr>
        <p:xfrm>
          <a:off x="827584" y="2005015"/>
          <a:ext cx="7994156" cy="31374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03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73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филиала ПАО «МРСК Юга»</a:t>
                      </a: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Инвестиции, млн. руб. без НДС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2019-2023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«Астраханьэнерго»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568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502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691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789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713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3 264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«Волгоградэнерго»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486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502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447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466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2 364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2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«Калмэнерго»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167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44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327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«Ростовэнерго»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1 335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1 265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1 092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6 516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по ПАО «МРСК Юга»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2 556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2 308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2 551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2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2 310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12 471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04056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59338" y="50165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3399"/>
                </a:solidFill>
              </a:rPr>
              <a:t>ИНВЕСТИЦИОННАЯ ДЕЯТЕЛЬНОСТЬ</a:t>
            </a:r>
          </a:p>
        </p:txBody>
      </p:sp>
      <p:sp>
        <p:nvSpPr>
          <p:cNvPr id="8" name="Rectangle 74"/>
          <p:cNvSpPr>
            <a:spLocks noChangeArrowheads="1"/>
          </p:cNvSpPr>
          <p:nvPr/>
        </p:nvSpPr>
        <p:spPr bwMode="auto">
          <a:xfrm>
            <a:off x="896938" y="1268413"/>
            <a:ext cx="741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3399"/>
                </a:solidFill>
              </a:rPr>
              <a:t>Фактический объем инвестиций </a:t>
            </a:r>
            <a:r>
              <a:rPr lang="ru-RU" altLang="ru-RU" sz="1600" b="1" dirty="0" smtClean="0">
                <a:solidFill>
                  <a:srgbClr val="003399"/>
                </a:solidFill>
              </a:rPr>
              <a:t>за 1 кв. 2019 год:</a:t>
            </a:r>
            <a:endParaRPr lang="ru-RU" altLang="ru-RU" sz="1600" b="1" dirty="0">
              <a:solidFill>
                <a:srgbClr val="003399"/>
              </a:solidFill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24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755575" y="1762686"/>
          <a:ext cx="7992888" cy="3746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3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5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26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6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36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78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75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33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26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59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2951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филиала ПАО «МРСК Юга»</a:t>
                      </a: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1 кв. 2019 г.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1 кв. 2019 г.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4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Освоение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Освоение кап. Вложений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по ПАО «МРСК Юга»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«Астраханьэнерго»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«Волгоградэнерго»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Калмэнерго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«Ростовэнерго»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25851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907261" y="223027"/>
            <a:ext cx="3168650" cy="30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25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634747"/>
            <a:ext cx="8802836" cy="55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3026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6300193" y="404663"/>
            <a:ext cx="2664295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26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910203"/>
            <a:ext cx="8938905" cy="503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861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092950" y="554038"/>
            <a:ext cx="1511300" cy="30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КОНТАКТЫ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42988" y="1968818"/>
            <a:ext cx="71278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1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i="1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Департамент корпоративного управления и взаимодействия с акционерами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i="1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altLang="ru-RU" sz="1800" i="1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АО «МРСК Юга»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i="1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</a:rPr>
              <a:t>Целикова Е.Г. 8 (863) 307-04-69,</a:t>
            </a:r>
            <a:r>
              <a:rPr lang="en-US" alt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800" u="sng" dirty="0">
                <a:solidFill>
                  <a:schemeClr val="accent1">
                    <a:lumMod val="50000"/>
                  </a:schemeClr>
                </a:solidFill>
              </a:rPr>
              <a:t>celikovaeg</a:t>
            </a:r>
            <a:r>
              <a:rPr lang="en-US" altLang="ru-RU" sz="1800" u="sng" dirty="0" smtClean="0">
                <a:solidFill>
                  <a:schemeClr val="accent1">
                    <a:lumMod val="50000"/>
                  </a:schemeClr>
                </a:solidFill>
              </a:rPr>
              <a:t>@mrsk-yuga.ru</a:t>
            </a:r>
            <a:r>
              <a:rPr lang="ru-RU" altLang="ru-RU" sz="1800" dirty="0" smtClean="0">
                <a:solidFill>
                  <a:srgbClr val="002060"/>
                </a:solidFill>
              </a:rPr>
              <a:t> 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altLang="ru-RU" sz="1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27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875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30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lang="ru-RU" altLang="ru-RU" sz="1600" i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611560" y="763589"/>
          <a:ext cx="8349920" cy="5579932"/>
        </p:xfrm>
        <a:graphic>
          <a:graphicData uri="http://schemas.openxmlformats.org/drawingml/2006/table">
            <a:tbl>
              <a:tblPr/>
              <a:tblGrid>
                <a:gridCol w="114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7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000" b="1" baseline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Января 2019</a:t>
                      </a:r>
                      <a:endParaRPr lang="ru-RU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МРСК Юга начала выплачивать стипендии студентам на целевом обучении.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Первую корпоративную стипендию от ПАО «МРСК Юга» получили 26 студентов-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целевиков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на «хорошо» и «отлично» сдавших летнюю сессию. Материальное поощрение в размере 5000 или 4000 рублей теперь ежемесячно будут получать отличники и хорошисты очной формы обучения, начиная со второго семестра первого курса и до окончания вуза.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3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Января 2019</a:t>
                      </a:r>
                      <a:endParaRPr lang="ru-RU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 астраханского филиала МРСК Юга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Инвер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Натхо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удостоен высокой награды - медалью ордена «За заслуги перед Астраханской областью» за большой вклад в социально-экономическое развитие Астраханской области и успехи, достигнутые в многолетней и плодотворной профессиональной и общественной деятельности.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Января 2019</a:t>
                      </a:r>
                      <a:endParaRPr lang="ru-RU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Свыше 30 млн рублей направлено на реконструкцию электросетей Калмыкии в рамках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инвестпрограммы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МРСК Юга 2018г.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калмыцком филиале ПАО «МРСК Юга» завершен первый этап реконструкции воздушной линии (ВЛ) 110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«Элиста Западная – Элиста Восточная с ВЛ 35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Элиста-Западная - ЭПТФ с выносом из жилой зоны застройки г. Элиста».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Февраля 2019</a:t>
                      </a:r>
                      <a:endParaRPr lang="ru-RU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Врио губернатора Астраханской области Сергей Морозов и генеральный директор МРСК Юга Борис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Эбзеев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обсудили планы модернизации и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цифровизации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электросетевого комплекса региона, вопросы взаимодействия по реализации проектов МРСК Юга. Также обсуждался вопрос долгосрочного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тарифообразования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5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Февраля 2019</a:t>
                      </a:r>
                      <a:endParaRPr lang="ru-RU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Российском инвестиционном форуме в Сочи МРСК Юга подписала соглашение с ДГТУ.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Данное соглашение о подготовке специалистов для реализации стратегической задачи по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цифровизации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энергетической отрасли.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Также Борис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Эбзеев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обсудил с губернатором Волгоградской области Андреем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Бочаровым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параметры долгосрочного тарифного регулирования и необходимость формирования стабильной регуляторной базы, дальнейшее развитие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энергокомплекса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региона. Центральной темой всех деловых мероприятий группы компаний «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Россети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стала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цифровизация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электросетевого комплекса.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7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Февраля 2019</a:t>
                      </a:r>
                      <a:endParaRPr lang="ru-RU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 молодых специалистов ПАО «МРСК Юга» воспользовались в прошлом году корпоративной поддержкой - компенсацией процентов по ипотечным договорам. Сумма компенсации ипотечных процентов составила около 10 млн рублей.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Получателями стали молодые специалисты - электромонтеры, электрослесари, мастера, диспетчеры производственных отделений ростовского, волгоградского, астраханского и калмыцкого филиалов МРСК Юга.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096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30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lang="ru-RU" altLang="ru-RU" sz="1600" i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636317" y="835597"/>
          <a:ext cx="8054499" cy="5516989"/>
        </p:xfrm>
        <a:graphic>
          <a:graphicData uri="http://schemas.openxmlformats.org/drawingml/2006/table">
            <a:tbl>
              <a:tblPr/>
              <a:tblGrid>
                <a:gridCol w="1157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6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Февраля 2019</a:t>
                      </a:r>
                      <a:endParaRPr lang="ru-RU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ПАО "МРСК Юга" в 2018 году получило чистую прибыль по РСБУ в размере 1,122 млрд рублей, что в 2,2 раза больше, чем годом ранее, сообщается в отчетности компании.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Основным фактором, способствовавшим увеличению чистой прибыли, является рост котлового полезного отпуска электроэнергии в волгоградском, калмыцком и ростовском филиалах.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Выручка выросла на 3,6%, до 36,394 млрд рублей. В том числе выручка от передачи электроэнергии увеличилась на 4,5%, до 34,928 млрд рублей, выручка от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техприсоединения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сократилась на 8,5%, до 380,107 млн рублей.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Февраля 2019</a:t>
                      </a:r>
                      <a:endParaRPr lang="ru-RU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Волгоградский суд вынес решение о блокировке 3 сайтов, реализующих устройства для искажения показаний счетчиков.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3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 Марта 2019</a:t>
                      </a:r>
                      <a:endParaRPr lang="ru-RU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начала года специалисты волгоградского филиала ПАО «МРСК Юга» обеспечили технологическое присоединение 116 объектов общей мощностью 1,73 МВт. Большая часть из них расположена в отдаленных районах области.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Волгоградские энергетики в наступившем году дали электроэнергию 60 жилым домам в Урюпинском, Михайловском,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Палласовском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Кумылженском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других районах области.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Марта 2019</a:t>
                      </a:r>
                      <a:endParaRPr lang="ru-RU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Торжественный запуск уникального проекта «Мобильный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энергокласс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состоялся в волгоградском филиале ПАО «МРСК Юга». Первый набор учеников составил 30 школьников выпускных классов районных школ.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«Мобильный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энергокласс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представляет собой компактный комплект из 10 стендов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энергооборудования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который легко транспортируется и устанавливается в сельских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трудодефицитных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районах на период краткосрочного обучения.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Марта 2019</a:t>
                      </a:r>
                      <a:endParaRPr lang="ru-RU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Среди социально значимых объектов, подключенных к сетям ростовского филиала ПАО «МРСК Юга» в 2019 году - две общеобразовательные школы в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Целинском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Верхнедонском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районах Ростовской области общей мощностью 189 кВт и два фельдшерско-акушерских пункта в Орловском и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Егорлыкском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районах общей мощностью 30 кВт.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Марта 2019</a:t>
                      </a:r>
                      <a:endParaRPr lang="ru-RU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Генеральный директор ПАО «МРСК Юга» Борис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Эбзеев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председатель Правления Федерации гребли на байдарках и каноэ Ростовской области Андрей Петров подписали соглашение о сотрудничестве.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Соглашение подписано сроком на 5 лет и предполагает реализацию социально-ориентированной программы по популяризации гребных видов спорта, проведение совместных мероприятий, вовлечение в спорт сотрудников компании и членов их семей.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4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377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872430" y="470671"/>
            <a:ext cx="3598862" cy="30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lang="ru-RU" altLang="ru-RU" sz="1600" i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604734" y="887971"/>
          <a:ext cx="8061326" cy="3697907"/>
        </p:xfrm>
        <a:graphic>
          <a:graphicData uri="http://schemas.openxmlformats.org/drawingml/2006/table">
            <a:tbl>
              <a:tblPr/>
              <a:tblGrid>
                <a:gridCol w="1158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2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6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Марта 2019</a:t>
                      </a:r>
                      <a:endParaRPr lang="ru-RU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астраханского филиала ПАО «МРСК Юга» подключили к новой воздушной линии 0,4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четыре пятиэтажных многоквартирных дома по улице Волгоградской в городе Знаменске, где проживают 800 потребителей.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8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Марта 2019</a:t>
                      </a:r>
                      <a:endParaRPr lang="ru-RU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Генеральный директор МРСК Юга Борис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Эбзеев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ответил на актуальные вопросы журналистов в ходе Делового завтрака.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Вопросы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тарифообразования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влияния на тариф перекрестного субсидирования и мелких ТСО, новые возможности для потребителей в результате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цифровизации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электросетевого комплекса, снижение потерь электроэнергии и планы по ключевым экономическим показателям обсуждались сегодня на Деловом завтраке генерального директора ПАО «МРСК Юга» Бориса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Эбзеева</a:t>
                      </a: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руководителями региональных СМИ.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773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0" y="381000"/>
            <a:ext cx="4325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СТРУКТУРА АКЦИОНЕРНОГО КАПИТАЛА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08039" y="1064349"/>
            <a:ext cx="82404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/>
              <a:t>Уставный капитал ПАО «МРСК Юга» составляет </a:t>
            </a:r>
            <a:r>
              <a:rPr lang="ru-RU" altLang="ru-RU" sz="1300" b="1" dirty="0" smtClean="0"/>
              <a:t>6 903 905 717,7</a:t>
            </a:r>
            <a:r>
              <a:rPr lang="ru-RU" altLang="ru-RU" sz="1300" dirty="0" smtClean="0"/>
              <a:t>руб</a:t>
            </a:r>
            <a:r>
              <a:rPr lang="ru-RU" altLang="ru-RU" sz="1300" dirty="0"/>
              <a:t>. и разделен на </a:t>
            </a:r>
            <a:r>
              <a:rPr lang="ru-RU" altLang="ru-RU" sz="1300" b="1" dirty="0" smtClean="0"/>
              <a:t>69 039 057 177 </a:t>
            </a:r>
            <a:r>
              <a:rPr lang="ru-RU" altLang="ru-RU" sz="1300" dirty="0"/>
              <a:t>обыкновенных именных бездокументарных акций номинальной стоимостью </a:t>
            </a:r>
            <a:r>
              <a:rPr lang="ru-RU" altLang="ru-RU" sz="1300" b="1" dirty="0"/>
              <a:t>0,1</a:t>
            </a:r>
            <a:r>
              <a:rPr lang="ru-RU" altLang="ru-RU" sz="1300" dirty="0"/>
              <a:t> руб</a:t>
            </a:r>
            <a:r>
              <a:rPr lang="ru-RU" altLang="ru-RU" sz="1300" dirty="0" smtClean="0"/>
              <a:t>.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62581" y="1736283"/>
            <a:ext cx="65383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/>
              <a:t>Статистическая информация об акционерах ПАО «МРСК Юга» на </a:t>
            </a:r>
            <a:r>
              <a:rPr lang="ru-RU" altLang="ru-RU" sz="1300" b="1" dirty="0" smtClean="0"/>
              <a:t>31.03.2019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/>
              <a:t>от количества размещенных акций ПАО «МРСК Юга»</a:t>
            </a:r>
            <a:endParaRPr lang="ru-RU" altLang="ru-RU" sz="1300" b="1" dirty="0"/>
          </a:p>
        </p:txBody>
      </p:sp>
      <p:graphicFrame>
        <p:nvGraphicFramePr>
          <p:cNvPr id="12" name="Group 4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635845"/>
              </p:ext>
            </p:extLst>
          </p:nvPr>
        </p:nvGraphicFramePr>
        <p:xfrm>
          <a:off x="508040" y="2253443"/>
          <a:ext cx="8362950" cy="3792105"/>
        </p:xfrm>
        <a:graphic>
          <a:graphicData uri="http://schemas.openxmlformats.org/drawingml/2006/table">
            <a:tbl>
              <a:tblPr/>
              <a:tblGrid>
                <a:gridCol w="276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9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Тип держателя акций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Количество акционеров Общества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Количество акций, шт.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Доля в уставном капитале,%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Владельцы </a:t>
                      </a:r>
                      <a:r>
                        <a:rPr lang="ru-RU" sz="1200" b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физические лица</a:t>
                      </a: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9139</a:t>
                      </a: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1 413 089 604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i="1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200" i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 нерезиденты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</a:t>
                      </a:r>
                      <a:endParaRPr lang="ru-RU" sz="1200" kern="1200" dirty="0">
                        <a:solidFill>
                          <a:srgbClr val="313131"/>
                        </a:solidFill>
                        <a:effectLst/>
                        <a:latin typeface="Roboto Condense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10 511 352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0,015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Владельцы - юридические  лица</a:t>
                      </a:r>
                      <a:r>
                        <a:rPr lang="ru-RU" sz="1200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67 620 723 747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97,94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i="1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200" i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 нерезиденты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14 679 891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0,021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Государство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69 125 536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Счета </a:t>
                      </a:r>
                      <a:r>
                        <a:rPr lang="ru-RU" sz="1200" b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неустановленных лиц</a:t>
                      </a: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5 243 826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u="sng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</a:t>
                      </a:r>
                      <a:r>
                        <a:rPr lang="ru-RU" sz="1200" b="1" u="sng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9232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69 039 057 177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7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Номер слайда 1"/>
          <p:cNvSpPr txBox="1">
            <a:spLocks/>
          </p:cNvSpPr>
          <p:nvPr/>
        </p:nvSpPr>
        <p:spPr bwMode="auto">
          <a:xfrm>
            <a:off x="4499993" y="6433703"/>
            <a:ext cx="504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6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9598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0" y="381000"/>
            <a:ext cx="4325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3399"/>
                </a:solidFill>
              </a:rPr>
              <a:t>СТРУКТУРА АКЦИОНЕРНОГО КАПИТАЛА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499993" y="6433703"/>
            <a:ext cx="504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268285294"/>
              </p:ext>
            </p:extLst>
          </p:nvPr>
        </p:nvGraphicFramePr>
        <p:xfrm>
          <a:off x="1403648" y="1340768"/>
          <a:ext cx="608793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426699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443663" y="469900"/>
            <a:ext cx="2274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ФОНДОВЫЙ РЫНОК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05381" y="2780928"/>
            <a:ext cx="791317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Динамика цены 1 акции ПАО «МРСК Юга» за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3 месяца 2019г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 (по данным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ПАО Московская биржа)</a:t>
            </a:r>
            <a:r>
              <a:rPr kumimoji="0" lang="en-US" alt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807973" y="3141092"/>
            <a:ext cx="170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Акции обыкн. (ММВБ) </a:t>
            </a:r>
          </a:p>
        </p:txBody>
      </p:sp>
      <p:pic>
        <p:nvPicPr>
          <p:cNvPr id="12" name="Picture 13" descr="inde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51" y="3212976"/>
            <a:ext cx="119727" cy="11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&amp;conf=me_ru&amp;seria=mice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2" y="3429000"/>
            <a:ext cx="117865" cy="11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&amp;conf=me_ru&amp;seria=micexpw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3671176"/>
            <a:ext cx="117864" cy="11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843977" y="3356992"/>
            <a:ext cx="11042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Индекс ММВБ 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843977" y="3645603"/>
            <a:ext cx="1752360" cy="22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Индекс ММВБ </a:t>
            </a:r>
            <a:r>
              <a:rPr kumimoji="0" lang="ru-RU" alt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Энергетика 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17487" y="663747"/>
            <a:ext cx="870902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Акции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ПАО «МРСК Юга» допущены к обращению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03.07.2008 года. 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19.12.2011 (дата реорганизации ОАО «РТС») акции ПАО «МРСК Юга» обращались на ОАО «РТС» без прохождения процедуры листинга в двух режимах - «Т+0» (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тикер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MRKYG) и «RTS 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Classica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(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тикер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MRKY). 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12.07.2010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акции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торгуются на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ПАО Московская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биржа: с 12.07.2010 по 08.06.2013 -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Котировальном списке «Б» (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тикер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 20.11.2011 включительно – MRKA, с 21.11.2011 – MRKY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);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09.06.2013, в соответствии с Правилами листинга Закрытого акционерного общества "Фондовая биржа ММВБ", утвержденными Советом директоров ЗАО "ФБ ММВБ" 31 декабря 2013 года, акции Общества включены во второй уровень Списка ценных бумаг, допущенных к торгам в ПАО Московская </a:t>
            </a:r>
            <a:r>
              <a:rPr kumimoji="0" lang="ru-RU" sz="12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биржа; с 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26.02.2018 </a:t>
            </a:r>
            <a:r>
              <a:rPr kumimoji="0" lang="ru-RU" sz="12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акции 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ПАО «МРСК Юга</a:t>
            </a:r>
            <a:r>
              <a:rPr kumimoji="0" lang="ru-RU" sz="12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переведены 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раздела «Второй уровень» в раздел «Третий уровень» Списка ценных бумаг, допущенных к торгам в ПАО Московская </a:t>
            </a:r>
            <a:r>
              <a:rPr kumimoji="0" lang="ru-RU" sz="12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Биржа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Рыночная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капитализация Общества по состоянию на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31.03.2019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данным ПАО Московская биржа составила: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4 929 388 682,44 руб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Номер слайда 1"/>
          <p:cNvSpPr txBox="1">
            <a:spLocks/>
          </p:cNvSpPr>
          <p:nvPr/>
        </p:nvSpPr>
        <p:spPr bwMode="auto">
          <a:xfrm>
            <a:off x="4499992" y="6433703"/>
            <a:ext cx="55803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290" name="Picture 2" descr="https://chart.rsf.ru/superchart/chart/?conf=me_ru&amp;w=690&amp;h=280&amp;referer=http://mrsk-yuga.ru/&amp;d1=2019-01-30&amp;d2=2019-04-30&amp;lastUpdated=2019-04-30%2010:20&amp;type=1&amp;series=MICEX.SOID,micex,micexpwr&amp;main=MICEX.SOID&amp;target=chartingTool&amp;id=chart.PriceIm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3" y="2996951"/>
            <a:ext cx="5100085" cy="188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528" y="4995472"/>
            <a:ext cx="5040560" cy="1203257"/>
          </a:xfrm>
          <a:prstGeom prst="rect">
            <a:avLst/>
          </a:prstGeom>
        </p:spPr>
      </p:pic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508104" y="5013176"/>
            <a:ext cx="3312368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 smtClean="0">
                <a:latin typeface="Times New Roman" panose="02020603050405020304" pitchFamily="18" charset="0"/>
              </a:rPr>
              <a:t>Сделки, совершенные с акциями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ПАО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«МРСК Юга»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на фондовых биржах за 3 месяца 2019 г.</a:t>
            </a:r>
            <a:r>
              <a:rPr kumimoji="0" lang="en-US" alt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508104" y="5487615"/>
            <a:ext cx="33843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  <a:defRPr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биржа –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18 274 сделок,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153,95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15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002921" y="356660"/>
            <a:ext cx="4468371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РЕШЕНИЯ, ПРИНЯТЫЕ СОВЕТОМ ДИРЕКТОРОВ</a:t>
            </a:r>
            <a:endParaRPr lang="ru-RU" altLang="ru-RU" sz="13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358098" y="554606"/>
            <a:ext cx="8552242" cy="635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  <a:latin typeface="Calibri"/>
              <a:cs typeface="+mn-cs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В 1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квартале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2019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года проведено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9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заседаний Совета директоров ПАО «МРСК Юга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»,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на которых рассмотрено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32</a:t>
            </a:r>
            <a:r>
              <a:rPr lang="ru-RU" altLang="ru-RU" sz="1200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вопроса.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Наиболее важные вопросы были рассмотрены Советом директоров на следующих заседаниях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Совет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директоров ПАО «МРСК Юга»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25.02.2019 (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Протокол № 299/2019 от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28.02.2019)</a:t>
            </a:r>
            <a:b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</a:br>
            <a:r>
              <a:rPr lang="ru-RU" alt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Советом </a:t>
            </a: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директоров </a:t>
            </a:r>
            <a:r>
              <a:rPr lang="ru-RU" alt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рассмотрены отчеты</a:t>
            </a:r>
            <a:r>
              <a:rPr lang="en-US" alt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alt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 исполнении бизнес-плана ПАО «МРСК Юга» за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 месяцев 2019 года, отчет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 итогах выполнения инвестиционной программы Общества за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 месяцев 2019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года,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отчёт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 исполнении сводного на принципах РСБУ и консолидированного на принципах МСФО бизнес-плана Группы компаний МРСК Юга за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месяцев 2018 года.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Calibri"/>
              </a:rPr>
              <a:t>Совет директоров ПАО «МРСК Юга» 25.02.2019 (Протокол №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300/2019 от 28.02.2019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</a:rPr>
              <a:t>)</a:t>
            </a:r>
            <a:br>
              <a:rPr lang="ru-RU" altLang="ru-RU" sz="1200" b="1" dirty="0">
                <a:solidFill>
                  <a:srgbClr val="002060"/>
                </a:solidFill>
                <a:latin typeface="Calibri"/>
              </a:rPr>
            </a:b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Советом директоров </a:t>
            </a:r>
            <a:r>
              <a:rPr lang="ru-RU" alt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одобрен проект изменений, вносимых в </a:t>
            </a:r>
            <a:r>
              <a:rPr lang="ru-RU" alt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инвестпрограмму</a:t>
            </a:r>
            <a:r>
              <a:rPr lang="ru-RU" alt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Общества на 2019-2023 годы, утв. приказом Минэнерго РФ от 22.12.2016  №1387 (в ред. Минэнерго РФ от 14.11.2018 №11</a:t>
            </a:r>
            <a:r>
              <a:rPr lang="en-US" alt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@</a:t>
            </a:r>
            <a:r>
              <a:rPr lang="ru-RU" alt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altLang="ru-RU" sz="1200" b="1" dirty="0" smtClean="0">
              <a:solidFill>
                <a:srgbClr val="002060"/>
              </a:solidFill>
              <a:latin typeface="Calibri"/>
              <a:cs typeface="+mn-cs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Совет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директоров ПАО «МРСК Юга»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27.02.2019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(Протокол № 301/2019 от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04.03.2019)</a:t>
            </a:r>
            <a:b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</a:b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Советом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директоров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принято решение об изменении персонального состава Правления Общества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Совет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директоров ПАО «МРСК Юга»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06.03.2019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(Протокол №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302/2019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от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07.03.2019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)</a:t>
            </a:r>
            <a:b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</a:br>
            <a:r>
              <a:rPr lang="ru-RU" alt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Советом </a:t>
            </a: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директоров рассмотрены предложения акционеров </a:t>
            </a:r>
            <a:r>
              <a:rPr lang="ru-RU" alt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Общества по внесению вопросов в повестку дня ГОСА и по выдвижению кандидатов в органы управления и контроля Общества. Определена дата заседания СД по рассмотрению вопросов, связанных с подготовкой ГОСА.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</a:rPr>
              <a:t/>
            </a:r>
            <a:br>
              <a:rPr lang="ru-RU" altLang="ru-RU" sz="1200" b="1" dirty="0">
                <a:solidFill>
                  <a:srgbClr val="002060"/>
                </a:solidFill>
                <a:latin typeface="Calibri"/>
              </a:rPr>
            </a:b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Совет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директоров ПАО «МРСК Юга»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14.03.2019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(Протокол № 303/2019 от 15.03.2019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)</a:t>
            </a:r>
            <a:b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</a:b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Советом директоров принято решение о созыве внеочередного Общего собрания акционеров Общества 18.03.2019.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Calibri"/>
              </a:rPr>
              <a:t>Совет директоров ПАО «МРСК Юга»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</a:rPr>
              <a:t>19.03.2019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</a:rPr>
              <a:t>(Протокол №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305/2019 от 22.03.2019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</a:rPr>
              <a:t>)</a:t>
            </a:r>
            <a:br>
              <a:rPr lang="ru-RU" altLang="ru-RU" sz="1200" b="1" dirty="0">
                <a:solidFill>
                  <a:srgbClr val="002060"/>
                </a:solidFill>
                <a:latin typeface="Calibri"/>
              </a:rPr>
            </a:b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Советом директоров принято решение о присоединении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Концепции «Цифровая трансформация 2030», одобренной решением Совета директоров ПАО «Россети» от 21.12.2018 (протокол от 21.12.2018 № 336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altLang="ru-RU" sz="1200" b="1" dirty="0" smtClean="0">
              <a:solidFill>
                <a:srgbClr val="00206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Совет директоров ПАО «МРСК Юга» 20.03.2019 (Протокол № 306/2019 от 25.03.2019)</a:t>
            </a:r>
            <a:b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</a:br>
            <a:r>
              <a:rPr lang="ru-RU" altLang="ru-RU" sz="1200" dirty="0" smtClean="0">
                <a:latin typeface="Times New Roman" panose="02020603050405020304" pitchFamily="18" charset="0"/>
              </a:rPr>
              <a:t>Совет директоров рассмотрел результаты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антикоррупционного мониторинга ПАО «МРСК Юга» за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2018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утвердил План-графика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мероприятий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Общества по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снижению просроченной дебиторской задолженности за услуги по передаче электрической энергии и урегулированию разногласий, сложившихся на 01.01.2019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утвердил отчет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внутреннего аудита о выполнении плана работы и результатах деятельности внутреннего аудита, включая результаты самооценки качества деятельности внутреннего аудита по итогам 2018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утвердил План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мероприятий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Общества,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направленных на предупреждение и пресечение нарушений требований законодательства РФ об электроэнергетике.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buNone/>
              <a:defRPr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499992" y="6433703"/>
            <a:ext cx="50405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491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4750</Words>
  <Application>Microsoft Office PowerPoint</Application>
  <PresentationFormat>Экран (4:3)</PresentationFormat>
  <Paragraphs>1393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Arial Unicode MS</vt:lpstr>
      <vt:lpstr>Calibri</vt:lpstr>
      <vt:lpstr>Roboto Condensed</vt:lpstr>
      <vt:lpstr>Tahoma</vt:lpstr>
      <vt:lpstr>Times New Roman</vt:lpstr>
      <vt:lpstr>11_Специальное оформление</vt:lpstr>
      <vt:lpstr>12_Специальное оформление</vt:lpstr>
      <vt:lpstr>Лист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Киселев Александр Петрович</dc:creator>
  <cp:lastModifiedBy>Целикова Елена Григорьевна</cp:lastModifiedBy>
  <cp:revision>278</cp:revision>
  <cp:lastPrinted>2019-02-28T07:10:53Z</cp:lastPrinted>
  <dcterms:created xsi:type="dcterms:W3CDTF">2016-08-24T12:57:42Z</dcterms:created>
  <dcterms:modified xsi:type="dcterms:W3CDTF">2019-04-30T09:56:56Z</dcterms:modified>
</cp:coreProperties>
</file>